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84"/>
  </p:notesMasterIdLst>
  <p:sldIdLst>
    <p:sldId id="353" r:id="rId2"/>
    <p:sldId id="354" r:id="rId3"/>
    <p:sldId id="467" r:id="rId4"/>
    <p:sldId id="356" r:id="rId5"/>
    <p:sldId id="316" r:id="rId6"/>
    <p:sldId id="365" r:id="rId7"/>
    <p:sldId id="459" r:id="rId8"/>
    <p:sldId id="460" r:id="rId9"/>
    <p:sldId id="461" r:id="rId10"/>
    <p:sldId id="462" r:id="rId11"/>
    <p:sldId id="463" r:id="rId12"/>
    <p:sldId id="371" r:id="rId13"/>
    <p:sldId id="372" r:id="rId14"/>
    <p:sldId id="366" r:id="rId15"/>
    <p:sldId id="373" r:id="rId16"/>
    <p:sldId id="367" r:id="rId17"/>
    <p:sldId id="368" r:id="rId18"/>
    <p:sldId id="374" r:id="rId19"/>
    <p:sldId id="375" r:id="rId20"/>
    <p:sldId id="369" r:id="rId21"/>
    <p:sldId id="370" r:id="rId22"/>
    <p:sldId id="377" r:id="rId23"/>
    <p:sldId id="387" r:id="rId24"/>
    <p:sldId id="388" r:id="rId25"/>
    <p:sldId id="390" r:id="rId26"/>
    <p:sldId id="389" r:id="rId27"/>
    <p:sldId id="391" r:id="rId28"/>
    <p:sldId id="359" r:id="rId29"/>
    <p:sldId id="393" r:id="rId30"/>
    <p:sldId id="392" r:id="rId31"/>
    <p:sldId id="458" r:id="rId32"/>
    <p:sldId id="489" r:id="rId33"/>
    <p:sldId id="421" r:id="rId34"/>
    <p:sldId id="358" r:id="rId35"/>
    <p:sldId id="397" r:id="rId36"/>
    <p:sldId id="402" r:id="rId37"/>
    <p:sldId id="401" r:id="rId38"/>
    <p:sldId id="404" r:id="rId39"/>
    <p:sldId id="403" r:id="rId40"/>
    <p:sldId id="405" r:id="rId41"/>
    <p:sldId id="400" r:id="rId42"/>
    <p:sldId id="406" r:id="rId43"/>
    <p:sldId id="399" r:id="rId44"/>
    <p:sldId id="361" r:id="rId45"/>
    <p:sldId id="408" r:id="rId46"/>
    <p:sldId id="407" r:id="rId47"/>
    <p:sldId id="409" r:id="rId48"/>
    <p:sldId id="410" r:id="rId49"/>
    <p:sldId id="412" r:id="rId50"/>
    <p:sldId id="360" r:id="rId51"/>
    <p:sldId id="475" r:id="rId52"/>
    <p:sldId id="481" r:id="rId53"/>
    <p:sldId id="480" r:id="rId54"/>
    <p:sldId id="477" r:id="rId55"/>
    <p:sldId id="488" r:id="rId56"/>
    <p:sldId id="478" r:id="rId57"/>
    <p:sldId id="474" r:id="rId58"/>
    <p:sldId id="417" r:id="rId59"/>
    <p:sldId id="418" r:id="rId60"/>
    <p:sldId id="419" r:id="rId61"/>
    <p:sldId id="482" r:id="rId62"/>
    <p:sldId id="420" r:id="rId63"/>
    <p:sldId id="471" r:id="rId64"/>
    <p:sldId id="484" r:id="rId65"/>
    <p:sldId id="486" r:id="rId66"/>
    <p:sldId id="487" r:id="rId67"/>
    <p:sldId id="416" r:id="rId68"/>
    <p:sldId id="422" r:id="rId69"/>
    <p:sldId id="423" r:id="rId70"/>
    <p:sldId id="491" r:id="rId71"/>
    <p:sldId id="492" r:id="rId72"/>
    <p:sldId id="362" r:id="rId73"/>
    <p:sldId id="424" r:id="rId74"/>
    <p:sldId id="425" r:id="rId75"/>
    <p:sldId id="426" r:id="rId76"/>
    <p:sldId id="396" r:id="rId77"/>
    <p:sldId id="464" r:id="rId78"/>
    <p:sldId id="493" r:id="rId79"/>
    <p:sldId id="490" r:id="rId80"/>
    <p:sldId id="494" r:id="rId81"/>
    <p:sldId id="262" r:id="rId82"/>
    <p:sldId id="267" r:id="rId83"/>
  </p:sldIdLst>
  <p:sldSz cx="12192000" cy="6858000"/>
  <p:notesSz cx="6858000" cy="9144000"/>
  <p:defaultTex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ctr" defTabSz="410766" rtl="0" fontAlgn="auto" latinLnBrk="0" hangingPunct="0">
      <a:lnSpc>
        <a:spcPct val="100000"/>
      </a:lnSpc>
      <a:spcBef>
        <a:spcPts val="0"/>
      </a:spcBef>
      <a:spcAft>
        <a:spcPts val="0"/>
      </a:spcAft>
      <a:buClrTx/>
      <a:buSzTx/>
      <a:buFontTx/>
      <a:buNone/>
      <a:tabLst/>
      <a:defRPr kumimoji="0" sz="1600" b="1"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114300" algn="ctr" defTabSz="410766" rtl="0" fontAlgn="auto" latinLnBrk="0" hangingPunct="0">
      <a:lnSpc>
        <a:spcPct val="100000"/>
      </a:lnSpc>
      <a:spcBef>
        <a:spcPts val="0"/>
      </a:spcBef>
      <a:spcAft>
        <a:spcPts val="0"/>
      </a:spcAft>
      <a:buClrTx/>
      <a:buSzTx/>
      <a:buFontTx/>
      <a:buNone/>
      <a:tabLst/>
      <a:defRPr kumimoji="0" sz="16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228600" algn="ctr" defTabSz="410766" rtl="0" fontAlgn="auto" latinLnBrk="0" hangingPunct="0">
      <a:lnSpc>
        <a:spcPct val="100000"/>
      </a:lnSpc>
      <a:spcBef>
        <a:spcPts val="0"/>
      </a:spcBef>
      <a:spcAft>
        <a:spcPts val="0"/>
      </a:spcAft>
      <a:buClrTx/>
      <a:buSzTx/>
      <a:buFontTx/>
      <a:buNone/>
      <a:tabLst/>
      <a:defRPr kumimoji="0" sz="16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342900" algn="ctr" defTabSz="410766" rtl="0" fontAlgn="auto" latinLnBrk="0" hangingPunct="0">
      <a:lnSpc>
        <a:spcPct val="100000"/>
      </a:lnSpc>
      <a:spcBef>
        <a:spcPts val="0"/>
      </a:spcBef>
      <a:spcAft>
        <a:spcPts val="0"/>
      </a:spcAft>
      <a:buClrTx/>
      <a:buSzTx/>
      <a:buFontTx/>
      <a:buNone/>
      <a:tabLst/>
      <a:defRPr kumimoji="0" sz="16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457200" algn="ctr" defTabSz="410766" rtl="0" fontAlgn="auto" latinLnBrk="0" hangingPunct="0">
      <a:lnSpc>
        <a:spcPct val="100000"/>
      </a:lnSpc>
      <a:spcBef>
        <a:spcPts val="0"/>
      </a:spcBef>
      <a:spcAft>
        <a:spcPts val="0"/>
      </a:spcAft>
      <a:buClrTx/>
      <a:buSzTx/>
      <a:buFontTx/>
      <a:buNone/>
      <a:tabLst/>
      <a:defRPr kumimoji="0" sz="16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571500" algn="ctr" defTabSz="410766" rtl="0" fontAlgn="auto" latinLnBrk="0" hangingPunct="0">
      <a:lnSpc>
        <a:spcPct val="100000"/>
      </a:lnSpc>
      <a:spcBef>
        <a:spcPts val="0"/>
      </a:spcBef>
      <a:spcAft>
        <a:spcPts val="0"/>
      </a:spcAft>
      <a:buClrTx/>
      <a:buSzTx/>
      <a:buFontTx/>
      <a:buNone/>
      <a:tabLst/>
      <a:defRPr kumimoji="0" sz="16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685800" algn="ctr" defTabSz="410766" rtl="0" fontAlgn="auto" latinLnBrk="0" hangingPunct="0">
      <a:lnSpc>
        <a:spcPct val="100000"/>
      </a:lnSpc>
      <a:spcBef>
        <a:spcPts val="0"/>
      </a:spcBef>
      <a:spcAft>
        <a:spcPts val="0"/>
      </a:spcAft>
      <a:buClrTx/>
      <a:buSzTx/>
      <a:buFontTx/>
      <a:buNone/>
      <a:tabLst/>
      <a:defRPr kumimoji="0" sz="16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800100" algn="ctr" defTabSz="410766" rtl="0" fontAlgn="auto" latinLnBrk="0" hangingPunct="0">
      <a:lnSpc>
        <a:spcPct val="100000"/>
      </a:lnSpc>
      <a:spcBef>
        <a:spcPts val="0"/>
      </a:spcBef>
      <a:spcAft>
        <a:spcPts val="0"/>
      </a:spcAft>
      <a:buClrTx/>
      <a:buSzTx/>
      <a:buFontTx/>
      <a:buNone/>
      <a:tabLst/>
      <a:defRPr kumimoji="0" sz="16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914400" algn="ctr" defTabSz="410766" rtl="0" fontAlgn="auto" latinLnBrk="0" hangingPunct="0">
      <a:lnSpc>
        <a:spcPct val="100000"/>
      </a:lnSpc>
      <a:spcBef>
        <a:spcPts val="0"/>
      </a:spcBef>
      <a:spcAft>
        <a:spcPts val="0"/>
      </a:spcAft>
      <a:buClrTx/>
      <a:buSzTx/>
      <a:buFontTx/>
      <a:buNone/>
      <a:tabLst/>
      <a:defRPr kumimoji="0" sz="1600" b="1" i="0" u="none" strike="noStrike" cap="none" spc="0" normalizeH="0" baseline="0">
        <a:ln>
          <a:noFill/>
        </a:ln>
        <a:solidFill>
          <a:srgbClr val="000000"/>
        </a:solidFill>
        <a:effectLst/>
        <a:uFillTx/>
        <a:latin typeface="Helvetica Neue"/>
        <a:ea typeface="Helvetica Neue"/>
        <a:cs typeface="Helvetica Neue"/>
        <a:sym typeface="Helvetica Neue"/>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5B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lumOff val="-13575"/>
            </a:schemeClr>
          </a:solidFill>
        </a:fill>
      </a:tcStyle>
    </a:firstCol>
    <a:lastRow>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hueOff val="114395"/>
              <a:lumOff val="-24975"/>
            </a:schemeClr>
          </a:solidFill>
        </a:fill>
      </a:tcStyle>
    </a:firstRow>
  </a:tblStyle>
  <a:tblStyle styleId="{C7B018BB-80A7-4F77-B60F-C8B233D01FF8}" styleName="">
    <a:tblBg/>
    <a:wholeTbl>
      <a:tcTxStyle b="off" i="off">
        <a:font>
          <a:latin typeface="Helvetica Neue"/>
          <a:ea typeface="Helvetica Neue"/>
          <a:cs typeface="Helvetica Neue"/>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ff" i="off">
        <a:font>
          <a:latin typeface="Helvetica Neue Medium"/>
          <a:ea typeface="Helvetica Neue Medium"/>
          <a:cs typeface="Helvetica Neue Medium"/>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3">
              <a:hueOff val="362282"/>
              <a:satOff val="31803"/>
              <a:lumOff val="-18242"/>
            </a:schemeClr>
          </a:solidFill>
        </a:fill>
      </a:tcStyle>
    </a:firstCol>
    <a:lastRow>
      <a:tcTxStyle b="off" i="off">
        <a:font>
          <a:latin typeface="Helvetica Neue"/>
          <a:ea typeface="Helvetica Neue"/>
          <a:cs typeface="Helvetica Neue"/>
        </a:font>
        <a:srgbClr val="000000"/>
      </a:tcTxStyle>
      <a:tcStyle>
        <a:tcBdr>
          <a:left>
            <a:ln w="12700" cap="flat">
              <a:solidFill>
                <a:srgbClr val="606060"/>
              </a:solidFill>
              <a:prstDash val="solid"/>
              <a:miter lim="400000"/>
            </a:ln>
          </a:left>
          <a:right>
            <a:ln w="12700" cap="flat">
              <a:solidFill>
                <a:srgbClr val="606060"/>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EBEBEB"/>
          </a:solidFill>
        </a:fill>
      </a:tcStyle>
    </a:lastRow>
    <a:firstRow>
      <a:tcTxStyle b="off" i="off">
        <a:font>
          <a:latin typeface="Helvetica Neue Medium"/>
          <a:ea typeface="Helvetica Neue Medium"/>
          <a:cs typeface="Helvetica Neue Medium"/>
        </a:font>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rgbClr val="017101"/>
          </a:solidFill>
        </a:fill>
      </a:tcStyle>
    </a:firstRow>
  </a:tblStyle>
  <a:tblStyle styleId="{EEE7283C-3CF3-47DC-8721-378D4A62B228}" styleName="">
    <a:tblBg/>
    <a:wholeTbl>
      <a:tcTxStyle b="off" i="off">
        <a:font>
          <a:latin typeface="Helvetica Neue Light"/>
          <a:ea typeface="Helvetica Neue Light"/>
          <a:cs typeface="Helvetica Neue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FAF7E9"/>
          </a:solidFill>
        </a:fill>
      </a:tcStyle>
    </a:wholeTbl>
    <a:band2H>
      <a:tcTxStyle/>
      <a:tcStyle>
        <a:tcBdr/>
        <a:fill>
          <a:solidFill>
            <a:srgbClr val="EDEADD"/>
          </a:solidFill>
        </a:fill>
      </a:tcStyle>
    </a:band2H>
    <a:firstCol>
      <a:tcTxStyle b="off" i="off">
        <a:font>
          <a:latin typeface="Helvetica Neue Medium"/>
          <a:ea typeface="Helvetica Neue Medium"/>
          <a:cs typeface="Helvetica Neue Medium"/>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9BA00"/>
          </a:solidFill>
        </a:fill>
      </a:tcStyle>
    </a:firstCol>
    <a:lastRow>
      <a:tcTxStyle b="off" i="off">
        <a:font>
          <a:latin typeface="Helvetica Neue Medium"/>
          <a:ea typeface="Helvetica Neue Medium"/>
          <a:cs typeface="Helvetica Neue Medium"/>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lastRow>
    <a:firstRow>
      <a:tcTxStyle b="off" i="off">
        <a:font>
          <a:latin typeface="Helvetica Neue Medium"/>
          <a:ea typeface="Helvetica Neue Medium"/>
          <a:cs typeface="Helvetica Neue Medium"/>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firstRow>
  </a:tblStyle>
  <a:tblStyle styleId="{CF821DB8-F4EB-4A41-A1BA-3FCAFE7338EE}" styleName="">
    <a:tblBg/>
    <a:wholeTbl>
      <a:tcTxStyle b="off" i="off">
        <a:font>
          <a:latin typeface="Helvetica Neue"/>
          <a:ea typeface="Helvetica Neue"/>
          <a:cs typeface="Helvetica Neue"/>
        </a:font>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EBEBEB"/>
          </a:solidFill>
        </a:fill>
      </a:tcStyle>
    </a:wholeTbl>
    <a:band2H>
      <a:tcTxStyle/>
      <a:tcStyle>
        <a:tcBdr/>
        <a:fill>
          <a:solidFill>
            <a:srgbClr val="DADBDA"/>
          </a:solidFill>
        </a:fill>
      </a:tcStyle>
    </a:band2H>
    <a:firstCol>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chemeClr val="accent6">
              <a:hueOff val="-146070"/>
              <a:satOff val="-10048"/>
              <a:lumOff val="-30626"/>
            </a:schemeClr>
          </a:solidFill>
        </a:fill>
      </a:tcStyle>
    </a:firstCol>
    <a:la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lastRow>
    <a:fir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firstRow>
  </a:tblStyle>
  <a:tblStyle styleId="{33BA23B1-9221-436E-865A-0063620EA4FD}" styleName="">
    <a:tblBg/>
    <a:wholeTbl>
      <a:tcTxStyle b="off" i="off">
        <a:font>
          <a:latin typeface="Helvetica Neue"/>
          <a:ea typeface="Helvetica Neue"/>
          <a:cs typeface="Helvetica Neue"/>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B5B5C1"/>
          </a:solidFill>
        </a:fill>
      </a:tcStyle>
    </a:wholeTbl>
    <a:band2H>
      <a:tcTxStyle/>
      <a:tcStyle>
        <a:tcBdr/>
        <a:fill>
          <a:solidFill>
            <a:srgbClr val="9A9AA5"/>
          </a:solidFill>
        </a:fill>
      </a:tcStyle>
    </a:band2H>
    <a:firstCol>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85F"/>
          </a:solidFill>
        </a:fill>
      </a:tcStyle>
    </a:firstCol>
    <a:la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lastRow>
    <a:fir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firstRow>
  </a:tblStyle>
  <a:tblStyle styleId="{2708684C-4D16-4618-839F-0558EEFCDFE6}" styleName="">
    <a:tblBg/>
    <a:wholeTbl>
      <a:tcTxStyle b="off"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Neue"/>
          <a:ea typeface="Helvetica Neue"/>
          <a:cs typeface="Helvetica Neue"/>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697" autoAdjust="0"/>
    <p:restoredTop sz="94207" autoAdjust="0"/>
  </p:normalViewPr>
  <p:slideViewPr>
    <p:cSldViewPr snapToGrid="0" snapToObjects="1">
      <p:cViewPr varScale="1">
        <p:scale>
          <a:sx n="90" d="100"/>
          <a:sy n="90" d="100"/>
        </p:scale>
        <p:origin x="232" y="216"/>
      </p:cViewPr>
      <p:guideLst>
        <p:guide orient="horz" pos="2160"/>
        <p:guide pos="384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notesMaster" Target="notesMasters/notesMaster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08" name="Shape 208"/>
          <p:cNvSpPr>
            <a:spLocks noGrp="1" noRot="1" noChangeAspect="1"/>
          </p:cNvSpPr>
          <p:nvPr>
            <p:ph type="sldImg"/>
          </p:nvPr>
        </p:nvSpPr>
        <p:spPr>
          <a:xfrm>
            <a:off x="381000" y="685800"/>
            <a:ext cx="6096000" cy="3429000"/>
          </a:xfrm>
          <a:prstGeom prst="rect">
            <a:avLst/>
          </a:prstGeom>
        </p:spPr>
        <p:txBody>
          <a:bodyPr/>
          <a:lstStyle/>
          <a:p>
            <a:endParaRPr/>
          </a:p>
        </p:txBody>
      </p:sp>
      <p:sp>
        <p:nvSpPr>
          <p:cNvPr id="209" name="Shape 209"/>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2480122339"/>
      </p:ext>
    </p:extLst>
  </p:cSld>
  <p:clrMap bg1="lt1" tx1="dk1" bg2="lt2" tx2="dk2" accent1="accent1" accent2="accent2" accent3="accent3" accent4="accent4" accent5="accent5" accent6="accent6" hlink="hlink" folHlink="folHlink"/>
  <p:notesStyle>
    <a:lvl1pPr defTabSz="228600" latinLnBrk="0">
      <a:lnSpc>
        <a:spcPct val="117999"/>
      </a:lnSpc>
      <a:defRPr sz="1100">
        <a:latin typeface="Helvetica Neue"/>
        <a:ea typeface="Helvetica Neue"/>
        <a:cs typeface="Helvetica Neue"/>
        <a:sym typeface="Helvetica Neue"/>
      </a:defRPr>
    </a:lvl1pPr>
    <a:lvl2pPr indent="114300" defTabSz="228600" latinLnBrk="0">
      <a:lnSpc>
        <a:spcPct val="117999"/>
      </a:lnSpc>
      <a:defRPr sz="1100">
        <a:latin typeface="Helvetica Neue"/>
        <a:ea typeface="Helvetica Neue"/>
        <a:cs typeface="Helvetica Neue"/>
        <a:sym typeface="Helvetica Neue"/>
      </a:defRPr>
    </a:lvl2pPr>
    <a:lvl3pPr indent="228600" defTabSz="228600" latinLnBrk="0">
      <a:lnSpc>
        <a:spcPct val="117999"/>
      </a:lnSpc>
      <a:defRPr sz="1100">
        <a:latin typeface="Helvetica Neue"/>
        <a:ea typeface="Helvetica Neue"/>
        <a:cs typeface="Helvetica Neue"/>
        <a:sym typeface="Helvetica Neue"/>
      </a:defRPr>
    </a:lvl3pPr>
    <a:lvl4pPr indent="342900" defTabSz="228600" latinLnBrk="0">
      <a:lnSpc>
        <a:spcPct val="117999"/>
      </a:lnSpc>
      <a:defRPr sz="1100">
        <a:latin typeface="Helvetica Neue"/>
        <a:ea typeface="Helvetica Neue"/>
        <a:cs typeface="Helvetica Neue"/>
        <a:sym typeface="Helvetica Neue"/>
      </a:defRPr>
    </a:lvl4pPr>
    <a:lvl5pPr indent="457200" defTabSz="228600" latinLnBrk="0">
      <a:lnSpc>
        <a:spcPct val="117999"/>
      </a:lnSpc>
      <a:defRPr sz="1100">
        <a:latin typeface="Helvetica Neue"/>
        <a:ea typeface="Helvetica Neue"/>
        <a:cs typeface="Helvetica Neue"/>
        <a:sym typeface="Helvetica Neue"/>
      </a:defRPr>
    </a:lvl5pPr>
    <a:lvl6pPr indent="571500" defTabSz="228600" latinLnBrk="0">
      <a:lnSpc>
        <a:spcPct val="117999"/>
      </a:lnSpc>
      <a:defRPr sz="1100">
        <a:latin typeface="Helvetica Neue"/>
        <a:ea typeface="Helvetica Neue"/>
        <a:cs typeface="Helvetica Neue"/>
        <a:sym typeface="Helvetica Neue"/>
      </a:defRPr>
    </a:lvl6pPr>
    <a:lvl7pPr indent="685800" defTabSz="228600" latinLnBrk="0">
      <a:lnSpc>
        <a:spcPct val="117999"/>
      </a:lnSpc>
      <a:defRPr sz="1100">
        <a:latin typeface="Helvetica Neue"/>
        <a:ea typeface="Helvetica Neue"/>
        <a:cs typeface="Helvetica Neue"/>
        <a:sym typeface="Helvetica Neue"/>
      </a:defRPr>
    </a:lvl7pPr>
    <a:lvl8pPr indent="800100" defTabSz="228600" latinLnBrk="0">
      <a:lnSpc>
        <a:spcPct val="117999"/>
      </a:lnSpc>
      <a:defRPr sz="1100">
        <a:latin typeface="Helvetica Neue"/>
        <a:ea typeface="Helvetica Neue"/>
        <a:cs typeface="Helvetica Neue"/>
        <a:sym typeface="Helvetica Neue"/>
      </a:defRPr>
    </a:lvl8pPr>
    <a:lvl9pPr indent="914400" defTabSz="228600" latinLnBrk="0">
      <a:lnSpc>
        <a:spcPct val="117999"/>
      </a:lnSpc>
      <a:defRPr sz="11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collabnix.com/"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www.linfo.org/user_space.html" TargetMode="External"/><Relationship Id="rId2" Type="http://schemas.openxmlformats.org/officeDocument/2006/relationships/slide" Target="../slides/slide51.xml"/><Relationship Id="rId1" Type="http://schemas.openxmlformats.org/officeDocument/2006/relationships/notesMaster" Target="../notesMasters/notesMaster1.xml"/><Relationship Id="rId4" Type="http://schemas.openxmlformats.org/officeDocument/2006/relationships/hyperlink" Target="http://www.linfo.org/kernel_space.html" TargetMode="Externa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913874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0" i="0" dirty="0">
                <a:effectLst/>
                <a:latin typeface="Helvetica Neue"/>
                <a:ea typeface="Helvetica Neue"/>
                <a:cs typeface="Helvetica Neue"/>
                <a:sym typeface="Helvetica Neue"/>
              </a:rPr>
              <a:t>Docker uses a client-server architecture. The Docker </a:t>
            </a:r>
            <a:r>
              <a:rPr lang="en-US" sz="1100" b="0" i="1" dirty="0">
                <a:effectLst/>
                <a:latin typeface="Helvetica Neue"/>
                <a:ea typeface="Helvetica Neue"/>
                <a:cs typeface="Helvetica Neue"/>
                <a:sym typeface="Helvetica Neue"/>
              </a:rPr>
              <a:t>client</a:t>
            </a:r>
            <a:r>
              <a:rPr lang="en-US" sz="1100" b="0" i="0" dirty="0">
                <a:effectLst/>
                <a:latin typeface="Helvetica Neue"/>
                <a:ea typeface="Helvetica Neue"/>
                <a:cs typeface="Helvetica Neue"/>
                <a:sym typeface="Helvetica Neue"/>
              </a:rPr>
              <a:t> talks to the Docker </a:t>
            </a:r>
            <a:r>
              <a:rPr lang="en-US" sz="1100" b="0" i="1" dirty="0">
                <a:effectLst/>
                <a:latin typeface="Helvetica Neue"/>
                <a:ea typeface="Helvetica Neue"/>
                <a:cs typeface="Helvetica Neue"/>
                <a:sym typeface="Helvetica Neue"/>
              </a:rPr>
              <a:t>daemon</a:t>
            </a:r>
            <a:r>
              <a:rPr lang="en-US" sz="1100" b="0" i="0" dirty="0">
                <a:effectLst/>
                <a:latin typeface="Helvetica Neue"/>
                <a:ea typeface="Helvetica Neue"/>
                <a:cs typeface="Helvetica Neue"/>
                <a:sym typeface="Helvetica Neue"/>
              </a:rPr>
              <a:t>, which does the heavy lifting of building, running, and distributing your Docker containers. The Docker client and daemon </a:t>
            </a:r>
            <a:r>
              <a:rPr lang="en-US" sz="1100" b="0" i="1" dirty="0">
                <a:effectLst/>
                <a:latin typeface="Helvetica Neue"/>
                <a:ea typeface="Helvetica Neue"/>
                <a:cs typeface="Helvetica Neue"/>
                <a:sym typeface="Helvetica Neue"/>
              </a:rPr>
              <a:t>can</a:t>
            </a:r>
            <a:r>
              <a:rPr lang="en-US" sz="1100" b="0" i="0" dirty="0">
                <a:effectLst/>
                <a:latin typeface="Helvetica Neue"/>
                <a:ea typeface="Helvetica Neue"/>
                <a:cs typeface="Helvetica Neue"/>
                <a:sym typeface="Helvetica Neue"/>
              </a:rPr>
              <a:t> run on the same system, or you can connect a Docker client to a remote Docker daemon. The Docker client and daemon communicate using a REST API, over UNIX sockets or a network interface.</a:t>
            </a:r>
            <a:endParaRPr lang="en-US" dirty="0"/>
          </a:p>
        </p:txBody>
      </p:sp>
    </p:spTree>
    <p:extLst>
      <p:ext uri="{BB962C8B-B14F-4D97-AF65-F5344CB8AC3E}">
        <p14:creationId xmlns:p14="http://schemas.microsoft.com/office/powerpoint/2010/main" val="11232717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1" i="0" dirty="0">
                <a:effectLst/>
                <a:latin typeface="Helvetica Neue"/>
                <a:ea typeface="Helvetica Neue"/>
                <a:cs typeface="Helvetica Neue"/>
                <a:sym typeface="Helvetica Neue"/>
              </a:rPr>
              <a:t>Docker Announces Docker Desktop Enterprise for Building and Deploying Container-based Solutions with Enterprise-Grade Security and Manageability</a:t>
            </a:r>
            <a:endParaRPr lang="en-US" sz="1100" b="0" i="1" dirty="0">
              <a:effectLst/>
              <a:latin typeface="Helvetica Neue"/>
              <a:ea typeface="Helvetica Neue"/>
              <a:cs typeface="Helvetica Neue"/>
              <a:sym typeface="Helvetica Neue"/>
            </a:endParaRPr>
          </a:p>
          <a:p>
            <a:r>
              <a:rPr lang="en-US" sz="1100" b="0" i="1" dirty="0">
                <a:effectLst/>
                <a:latin typeface="Helvetica Neue"/>
                <a:ea typeface="Helvetica Neue"/>
                <a:cs typeface="Helvetica Neue"/>
                <a:sym typeface="Helvetica Neue"/>
              </a:rPr>
              <a:t>New desktop application provides developers and IT the easiest, fastest and most secure way to deliver containerized applications from development to production</a:t>
            </a:r>
          </a:p>
          <a:p>
            <a:endParaRPr lang="en-US" sz="1100" b="0" i="1" dirty="0">
              <a:effectLst/>
              <a:latin typeface="Helvetica Neue"/>
              <a:sym typeface="Helvetica Neue"/>
            </a:endParaRPr>
          </a:p>
          <a:p>
            <a:r>
              <a:rPr lang="en-US" sz="1100" b="0" i="0" dirty="0">
                <a:effectLst/>
                <a:latin typeface="Helvetica Neue"/>
                <a:ea typeface="Helvetica Neue"/>
                <a:cs typeface="Helvetica Neue"/>
                <a:sym typeface="Helvetica Neue"/>
              </a:rPr>
              <a:t> a new desktop product that is the e</a:t>
            </a:r>
          </a:p>
          <a:p>
            <a:endParaRPr lang="en-US" sz="1100" b="0" i="0" dirty="0">
              <a:effectLst/>
              <a:latin typeface="Helvetica Neue"/>
              <a:ea typeface="Helvetica Neue"/>
              <a:cs typeface="Helvetica Neue"/>
              <a:sym typeface="Helvetica Neue"/>
            </a:endParaRPr>
          </a:p>
          <a:p>
            <a:pPr marL="0" marR="0" lvl="0" indent="0" defTabSz="228600" eaLnBrk="1" fontAlgn="auto" latinLnBrk="0" hangingPunct="1">
              <a:lnSpc>
                <a:spcPct val="117999"/>
              </a:lnSpc>
              <a:spcBef>
                <a:spcPts val="0"/>
              </a:spcBef>
              <a:spcAft>
                <a:spcPts val="0"/>
              </a:spcAft>
              <a:buClrTx/>
              <a:buSzTx/>
              <a:buFontTx/>
              <a:buNone/>
              <a:tabLst/>
              <a:defRPr/>
            </a:pPr>
            <a:r>
              <a:rPr lang="en-US" sz="1100" b="1" i="0" dirty="0">
                <a:effectLst/>
                <a:latin typeface="Helvetica Neue"/>
                <a:ea typeface="Helvetica Neue"/>
                <a:cs typeface="Helvetica Neue"/>
                <a:sym typeface="Helvetica Neue"/>
              </a:rPr>
              <a:t>Enterprise Manageability That Helps Accelerate Time-to-Production</a:t>
            </a:r>
            <a:endParaRPr lang="en-US" sz="1100" b="0" i="0" dirty="0">
              <a:effectLst/>
              <a:latin typeface="Helvetica Neue"/>
              <a:ea typeface="Helvetica Neue"/>
              <a:cs typeface="Helvetica Neue"/>
              <a:sym typeface="Helvetica Neue"/>
            </a:endParaRPr>
          </a:p>
          <a:p>
            <a:r>
              <a:rPr lang="en-US" sz="1100" b="0" i="0" dirty="0" err="1">
                <a:effectLst/>
                <a:latin typeface="Helvetica Neue"/>
                <a:ea typeface="Helvetica Neue"/>
                <a:cs typeface="Helvetica Neue"/>
                <a:sym typeface="Helvetica Neue"/>
              </a:rPr>
              <a:t>asiest</a:t>
            </a:r>
            <a:r>
              <a:rPr lang="en-US" sz="1100" b="0" i="0" dirty="0">
                <a:effectLst/>
                <a:latin typeface="Helvetica Neue"/>
                <a:ea typeface="Helvetica Neue"/>
                <a:cs typeface="Helvetica Neue"/>
                <a:sym typeface="Helvetica Neue"/>
              </a:rPr>
              <a:t>, fastest and most secure way to deliver enterprise production-ready containerized applications</a:t>
            </a:r>
            <a:endParaRPr lang="en-US" dirty="0"/>
          </a:p>
        </p:txBody>
      </p:sp>
    </p:spTree>
    <p:extLst>
      <p:ext uri="{BB962C8B-B14F-4D97-AF65-F5344CB8AC3E}">
        <p14:creationId xmlns:p14="http://schemas.microsoft.com/office/powerpoint/2010/main" val="9840392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0" i="0" dirty="0">
                <a:effectLst/>
                <a:latin typeface="Helvetica Neue"/>
                <a:ea typeface="Helvetica Neue"/>
                <a:cs typeface="Helvetica Neue"/>
                <a:sym typeface="Helvetica Neue"/>
              </a:rPr>
              <a:t>The Application Designer is a new workflow that provides production-ready application and service templates that let you get coding quickly, with the reassurance that your application meets architectural standards. And even if you’ve never launched a container before, the Application Designer interface provides the foundational container artifacts and your organization’s skeleton code, getting you started with containers in minutes. Plus, Docker Desktop Enterprise integrates with your choice of development tools, whether you prefer an IDE or a text editor and command line interfaces.</a:t>
            </a:r>
            <a:endParaRPr lang="en-US" dirty="0"/>
          </a:p>
        </p:txBody>
      </p:sp>
    </p:spTree>
    <p:extLst>
      <p:ext uri="{BB962C8B-B14F-4D97-AF65-F5344CB8AC3E}">
        <p14:creationId xmlns:p14="http://schemas.microsoft.com/office/powerpoint/2010/main" val="33281383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0" i="0" dirty="0">
                <a:effectLst/>
                <a:latin typeface="Helvetica Neue"/>
                <a:ea typeface="Helvetica Neue"/>
                <a:cs typeface="Helvetica Neue"/>
                <a:sym typeface="Helvetica Neue"/>
              </a:rPr>
              <a:t>A </a:t>
            </a:r>
            <a:r>
              <a:rPr lang="en-US" dirty="0"/>
              <a:t>Dockerfile</a:t>
            </a:r>
            <a:r>
              <a:rPr lang="en-US" sz="1100" b="0" i="0" dirty="0">
                <a:effectLst/>
                <a:latin typeface="Helvetica Neue"/>
                <a:ea typeface="Helvetica Neue"/>
                <a:cs typeface="Helvetica Neue"/>
                <a:sym typeface="Helvetica Neue"/>
              </a:rPr>
              <a:t> is a text document that contains all the commands a user could call on the command line to assemble an image</a:t>
            </a:r>
          </a:p>
          <a:p>
            <a:r>
              <a:rPr lang="en-US" sz="1100" b="0" i="0" dirty="0">
                <a:effectLst/>
                <a:latin typeface="Helvetica Neue"/>
                <a:ea typeface="Helvetica Neue"/>
                <a:cs typeface="Helvetica Neue"/>
                <a:sym typeface="Helvetica Neue"/>
              </a:rPr>
              <a:t>Docker builds images automatically by reading the instructions from a </a:t>
            </a:r>
            <a:r>
              <a:rPr lang="en-US" dirty="0"/>
              <a:t>Dockerfile</a:t>
            </a:r>
          </a:p>
        </p:txBody>
      </p:sp>
    </p:spTree>
    <p:extLst>
      <p:ext uri="{BB962C8B-B14F-4D97-AF65-F5344CB8AC3E}">
        <p14:creationId xmlns:p14="http://schemas.microsoft.com/office/powerpoint/2010/main" val="1099295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0" i="0" dirty="0">
                <a:effectLst/>
                <a:latin typeface="Helvetica Neue"/>
                <a:ea typeface="Helvetica Neue"/>
                <a:cs typeface="Helvetica Neue"/>
                <a:sym typeface="Helvetica Neue"/>
              </a:rPr>
              <a:t>Compose is a tool for defining and running multi-container Docker applications</a:t>
            </a:r>
            <a:endParaRPr lang="en-US" dirty="0"/>
          </a:p>
        </p:txBody>
      </p:sp>
    </p:spTree>
    <p:extLst>
      <p:ext uri="{BB962C8B-B14F-4D97-AF65-F5344CB8AC3E}">
        <p14:creationId xmlns:p14="http://schemas.microsoft.com/office/powerpoint/2010/main" val="25006344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3"/>
        <p:cNvGrpSpPr/>
        <p:nvPr/>
      </p:nvGrpSpPr>
      <p:grpSpPr>
        <a:xfrm>
          <a:off x="0" y="0"/>
          <a:ext cx="0" cy="0"/>
          <a:chOff x="0" y="0"/>
          <a:chExt cx="0" cy="0"/>
        </a:xfrm>
      </p:grpSpPr>
      <p:sp>
        <p:nvSpPr>
          <p:cNvPr id="994" name="Google Shape;994;g576e85eae1_0_3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995" name="Google Shape;995;g576e85eae1_0_366: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17999"/>
              </a:lnSpc>
              <a:spcBef>
                <a:spcPts val="0"/>
              </a:spcBef>
              <a:spcAft>
                <a:spcPts val="0"/>
              </a:spcAft>
              <a:buSzPts val="800"/>
              <a:buFont typeface="Helvetica Neue"/>
              <a:buNone/>
            </a:pPr>
            <a:r>
              <a:rPr lang="en-US">
                <a:latin typeface="Helvetica Neue"/>
                <a:ea typeface="Helvetica Neue"/>
                <a:cs typeface="Helvetica Neue"/>
                <a:sym typeface="Helvetica Neue"/>
              </a:rPr>
              <a:t>Ajeet Singh Raina won the 2019 Captains Hat Award. Be sure to follow him on twitter and check out his blog at </a:t>
            </a:r>
            <a:r>
              <a:rPr lang="en-US" u="sng">
                <a:solidFill>
                  <a:schemeClr val="hlink"/>
                </a:solidFill>
                <a:hlinkClick r:id="rId3"/>
              </a:rPr>
              <a:t>http://collabnix.com/</a:t>
            </a:r>
            <a:r>
              <a:rPr lang="en-US"/>
              <a:t> for great Docker content and learning materials.</a:t>
            </a:r>
            <a:endParaRPr/>
          </a:p>
        </p:txBody>
      </p:sp>
    </p:spTree>
    <p:extLst>
      <p:ext uri="{BB962C8B-B14F-4D97-AF65-F5344CB8AC3E}">
        <p14:creationId xmlns:p14="http://schemas.microsoft.com/office/powerpoint/2010/main" val="16735821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my online store. As you can see its layered and modular. We have presentation layer exposing</a:t>
            </a:r>
            <a:r>
              <a:rPr lang="en-US" baseline="0" dirty="0"/>
              <a:t> RESTAPI. Whenever the customer visit online store through browser in terms of HTML where he wants to just access the website OR might want to fetch information via RESTAPI.. There are various modules which implements different pieces of business functionality.</a:t>
            </a:r>
            <a:endParaRPr lang="en-US" dirty="0"/>
          </a:p>
        </p:txBody>
      </p:sp>
    </p:spTree>
    <p:extLst>
      <p:ext uri="{BB962C8B-B14F-4D97-AF65-F5344CB8AC3E}">
        <p14:creationId xmlns:p14="http://schemas.microsoft.com/office/powerpoint/2010/main" val="41195830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when we use</a:t>
            </a:r>
            <a:r>
              <a:rPr lang="en-US" baseline="0" dirty="0"/>
              <a:t> monolithic approach, we package them up as a single application. Just a big monolithic application. IN Java world it would be WAR file.. The application uses a database. Inside Del, most of the application which we built has this architecture.</a:t>
            </a:r>
            <a:endParaRPr lang="en-US" dirty="0"/>
          </a:p>
        </p:txBody>
      </p:sp>
    </p:spTree>
    <p:extLst>
      <p:ext uri="{BB962C8B-B14F-4D97-AF65-F5344CB8AC3E}">
        <p14:creationId xmlns:p14="http://schemas.microsoft.com/office/powerpoint/2010/main" val="9917219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online</a:t>
            </a:r>
            <a:r>
              <a:rPr lang="en-US" baseline="0" dirty="0"/>
              <a:t> store became popular and grew with million of code</a:t>
            </a:r>
            <a:endParaRPr lang="en-US" dirty="0"/>
          </a:p>
        </p:txBody>
      </p:sp>
    </p:spTree>
    <p:extLst>
      <p:ext uri="{BB962C8B-B14F-4D97-AF65-F5344CB8AC3E}">
        <p14:creationId xmlns:p14="http://schemas.microsoft.com/office/powerpoint/2010/main" val="7648039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we saw previously as a</a:t>
            </a:r>
            <a:r>
              <a:rPr lang="en-US" baseline="0" dirty="0"/>
              <a:t> single stack application now become standalone, </a:t>
            </a:r>
            <a:r>
              <a:rPr lang="en-US" baseline="0" dirty="0" err="1"/>
              <a:t>composable</a:t>
            </a:r>
            <a:r>
              <a:rPr lang="en-US" baseline="0" dirty="0"/>
              <a:t> services</a:t>
            </a:r>
            <a:endParaRPr lang="en-US" dirty="0"/>
          </a:p>
        </p:txBody>
      </p:sp>
    </p:spTree>
    <p:extLst>
      <p:ext uri="{BB962C8B-B14F-4D97-AF65-F5344CB8AC3E}">
        <p14:creationId xmlns:p14="http://schemas.microsoft.com/office/powerpoint/2010/main" val="22290898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container is similar to an application, which runs as a process on top of the operating system(OS) and isolates with each other by running in its own address space. Nevertheless, more than a normal process, a container not only includes the application executable, but also packs together all the necessary </a:t>
            </a:r>
            <a:r>
              <a:rPr lang="en-US" dirty="0" err="1"/>
              <a:t>softwares</a:t>
            </a:r>
            <a:r>
              <a:rPr lang="en-US" dirty="0"/>
              <a:t> that the application needs to run with, such as the libraries and the other dependencies. </a:t>
            </a:r>
            <a:r>
              <a:rPr lang="en-US" dirty="0" err="1"/>
              <a:t>Cgroups</a:t>
            </a:r>
            <a:r>
              <a:rPr lang="en-US" dirty="0"/>
              <a:t> [6] and namespaces [7] are two particular features that enables different containers running on the same physical machine. </a:t>
            </a:r>
            <a:r>
              <a:rPr lang="en-US" dirty="0" err="1"/>
              <a:t>Cgroups</a:t>
            </a:r>
            <a:r>
              <a:rPr lang="en-US" dirty="0"/>
              <a:t>, also named as control groups, is a Linux kernel mechanism to control the resources allocation. It allows</a:t>
            </a:r>
          </a:p>
        </p:txBody>
      </p:sp>
    </p:spTree>
    <p:extLst>
      <p:ext uri="{BB962C8B-B14F-4D97-AF65-F5344CB8AC3E}">
        <p14:creationId xmlns:p14="http://schemas.microsoft.com/office/powerpoint/2010/main" val="7646516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0" i="0" dirty="0">
                <a:effectLst/>
                <a:latin typeface="Helvetica Neue"/>
                <a:ea typeface="Helvetica Neue"/>
                <a:cs typeface="Helvetica Neue"/>
                <a:sym typeface="Helvetica Neue"/>
              </a:rPr>
              <a:t>The kernel provides an API to these applications via system calls.</a:t>
            </a:r>
          </a:p>
          <a:p>
            <a:endParaRPr lang="en-US" sz="1100" b="0" i="0" dirty="0">
              <a:effectLst/>
              <a:latin typeface="Helvetica Neue"/>
              <a:sym typeface="Helvetica Neue"/>
            </a:endParaRPr>
          </a:p>
          <a:p>
            <a:r>
              <a:rPr lang="en-US" sz="1100" b="0" i="0" dirty="0">
                <a:effectLst/>
                <a:latin typeface="Helvetica Neue"/>
                <a:ea typeface="Helvetica Neue"/>
                <a:cs typeface="Helvetica Neue"/>
                <a:sym typeface="Helvetica Neue"/>
              </a:rPr>
              <a:t>OK, so you understand what a process is, and that containers are processes, but what about the files and programs that live inside a container image? These files and programs make up what is known as </a:t>
            </a:r>
            <a:r>
              <a:rPr lang="en-US" sz="1100" b="0" i="0" u="none" strike="noStrike" dirty="0">
                <a:effectLst/>
                <a:latin typeface="Helvetica Neue"/>
                <a:ea typeface="Helvetica Neue"/>
                <a:cs typeface="Helvetica Neue"/>
                <a:sym typeface="Helvetica Neue"/>
                <a:hlinkClick r:id="rId3"/>
              </a:rPr>
              <a:t>user space</a:t>
            </a:r>
            <a:r>
              <a:rPr lang="en-US" sz="1100" b="0" i="0" dirty="0">
                <a:effectLst/>
                <a:latin typeface="Helvetica Neue"/>
                <a:ea typeface="Helvetica Neue"/>
                <a:cs typeface="Helvetica Neue"/>
                <a:sym typeface="Helvetica Neue"/>
              </a:rPr>
              <a:t>. When a container is started, a program is loaded into memory from the container image. Once the program in the container is running, it still needs to make system calls into </a:t>
            </a:r>
            <a:r>
              <a:rPr lang="en-US" sz="1100" b="0" i="0" u="none" strike="noStrike" dirty="0">
                <a:effectLst/>
                <a:latin typeface="Helvetica Neue"/>
                <a:ea typeface="Helvetica Neue"/>
                <a:cs typeface="Helvetica Neue"/>
                <a:sym typeface="Helvetica Neue"/>
                <a:hlinkClick r:id="rId4"/>
              </a:rPr>
              <a:t>kernel space</a:t>
            </a:r>
            <a:r>
              <a:rPr lang="en-US" sz="1100" b="0" i="0" dirty="0">
                <a:effectLst/>
                <a:latin typeface="Helvetica Neue"/>
                <a:ea typeface="Helvetica Neue"/>
                <a:cs typeface="Helvetica Neue"/>
                <a:sym typeface="Helvetica Neue"/>
              </a:rPr>
              <a:t>. The ability for the user space and kernel space to communicate in a deterministic fashion is critical.</a:t>
            </a:r>
          </a:p>
          <a:p>
            <a:endParaRPr lang="en-US" sz="1100" b="0" i="0" dirty="0">
              <a:effectLst/>
              <a:latin typeface="Helvetica Neue"/>
              <a:sym typeface="Helvetica Neue"/>
            </a:endParaRPr>
          </a:p>
          <a:p>
            <a:r>
              <a:rPr lang="en-US" sz="1100" b="1" i="0" dirty="0">
                <a:effectLst/>
                <a:latin typeface="Helvetica Neue"/>
                <a:ea typeface="Helvetica Neue"/>
                <a:cs typeface="Helvetica Neue"/>
                <a:sym typeface="Helvetica Neue"/>
              </a:rPr>
              <a:t>User Space</a:t>
            </a:r>
            <a:endParaRPr lang="en-US" sz="1100" b="0" i="0" dirty="0">
              <a:effectLst/>
              <a:latin typeface="Helvetica Neue"/>
              <a:ea typeface="Helvetica Neue"/>
              <a:cs typeface="Helvetica Neue"/>
              <a:sym typeface="Helvetica Neue"/>
            </a:endParaRPr>
          </a:p>
          <a:p>
            <a:r>
              <a:rPr lang="en-US" sz="1100" b="0" i="0" dirty="0">
                <a:effectLst/>
                <a:latin typeface="Helvetica Neue"/>
                <a:ea typeface="Helvetica Neue"/>
                <a:cs typeface="Helvetica Neue"/>
                <a:sym typeface="Helvetica Neue"/>
              </a:rPr>
              <a:t>User space refers to all of the code in an operating system that lives outside of the kernel. Most Unix-like operating systems (including Linux) come pre-packaged with all kinds of utilities, programming languages, and graphical tools - these are user space applications. We often refer to this as “</a:t>
            </a:r>
            <a:r>
              <a:rPr lang="en-US" sz="1100" b="0" i="0" dirty="0" err="1">
                <a:effectLst/>
                <a:latin typeface="Helvetica Neue"/>
                <a:ea typeface="Helvetica Neue"/>
                <a:cs typeface="Helvetica Neue"/>
                <a:sym typeface="Helvetica Neue"/>
              </a:rPr>
              <a:t>userland</a:t>
            </a:r>
            <a:r>
              <a:rPr lang="en-US" sz="1100" b="0" i="0" dirty="0">
                <a:effectLst/>
                <a:latin typeface="Helvetica Neue"/>
                <a:ea typeface="Helvetica Neue"/>
                <a:cs typeface="Helvetica Neue"/>
                <a:sym typeface="Helvetica Neue"/>
              </a:rPr>
              <a:t>.”</a:t>
            </a:r>
          </a:p>
          <a:p>
            <a:endParaRPr lang="en-US" dirty="0"/>
          </a:p>
        </p:txBody>
      </p:sp>
    </p:spTree>
    <p:extLst>
      <p:ext uri="{BB962C8B-B14F-4D97-AF65-F5344CB8AC3E}">
        <p14:creationId xmlns:p14="http://schemas.microsoft.com/office/powerpoint/2010/main" val="15890746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docker</a:t>
            </a:r>
            <a:r>
              <a:rPr lang="en-US" dirty="0"/>
              <a:t> inspect --format '{{.</a:t>
            </a:r>
            <a:r>
              <a:rPr lang="en-US" dirty="0" err="1"/>
              <a:t>State.Pid</a:t>
            </a:r>
            <a:r>
              <a:rPr lang="en-US" dirty="0"/>
              <a:t>}}</a:t>
            </a:r>
          </a:p>
        </p:txBody>
      </p:sp>
    </p:spTree>
    <p:extLst>
      <p:ext uri="{BB962C8B-B14F-4D97-AF65-F5344CB8AC3E}">
        <p14:creationId xmlns:p14="http://schemas.microsoft.com/office/powerpoint/2010/main" val="3571907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title slide">
    <p:spTree>
      <p:nvGrpSpPr>
        <p:cNvPr id="1" name=""/>
        <p:cNvGrpSpPr/>
        <p:nvPr/>
      </p:nvGrpSpPr>
      <p:grpSpPr>
        <a:xfrm>
          <a:off x="0" y="0"/>
          <a:ext cx="0" cy="0"/>
          <a:chOff x="0" y="0"/>
          <a:chExt cx="0" cy="0"/>
        </a:xfrm>
      </p:grpSpPr>
      <p:pic>
        <p:nvPicPr>
          <p:cNvPr id="2" name="Picture 1" descr="cover slide copy 2@2x.png"/>
          <p:cNvPicPr>
            <a:picLocks noChangeAspect="1"/>
          </p:cNvPicPr>
          <p:nvPr userDrawn="1"/>
        </p:nvPicPr>
        <p:blipFill rotWithShape="1">
          <a:blip r:embed="rId2">
            <a:extLst>
              <a:ext uri="{28A0092B-C50C-407E-A947-70E740481C1C}">
                <a14:useLocalDpi xmlns:a14="http://schemas.microsoft.com/office/drawing/2010/main" val="0"/>
              </a:ext>
            </a:extLst>
          </a:blip>
          <a:srcRect l="7724" t="1221" r="46160"/>
          <a:stretch/>
        </p:blipFill>
        <p:spPr>
          <a:xfrm>
            <a:off x="-16768" y="-8970"/>
            <a:ext cx="5720758" cy="6897600"/>
          </a:xfrm>
          <a:prstGeom prst="rect">
            <a:avLst/>
          </a:prstGeom>
        </p:spPr>
      </p:pic>
      <p:sp>
        <p:nvSpPr>
          <p:cNvPr id="72" name="Subtitle here"/>
          <p:cNvSpPr txBox="1">
            <a:spLocks noGrp="1"/>
          </p:cNvSpPr>
          <p:nvPr>
            <p:ph type="body" sz="quarter" idx="13"/>
          </p:nvPr>
        </p:nvSpPr>
        <p:spPr>
          <a:xfrm>
            <a:off x="5472079" y="3429649"/>
            <a:ext cx="4231190" cy="515889"/>
          </a:xfrm>
          <a:prstGeom prst="rect">
            <a:avLst/>
          </a:prstGeom>
        </p:spPr>
        <p:txBody>
          <a:bodyPr anchor="t"/>
          <a:lstStyle>
            <a:lvl1pPr marL="0" indent="0" defTabSz="283428">
              <a:spcBef>
                <a:spcPts val="0"/>
              </a:spcBef>
              <a:buSzTx/>
              <a:buNone/>
              <a:defRPr sz="2933">
                <a:solidFill>
                  <a:srgbClr val="5E5E5E"/>
                </a:solidFill>
                <a:latin typeface="Helvetica"/>
                <a:ea typeface="Helvetica"/>
                <a:cs typeface="Helvetica"/>
                <a:sym typeface="Helvetica"/>
              </a:defRPr>
            </a:lvl1pPr>
          </a:lstStyle>
          <a:p>
            <a:r>
              <a:t>Subtitle here</a:t>
            </a:r>
          </a:p>
        </p:txBody>
      </p:sp>
      <p:sp>
        <p:nvSpPr>
          <p:cNvPr id="73" name="Title Text"/>
          <p:cNvSpPr txBox="1">
            <a:spLocks noGrp="1"/>
          </p:cNvSpPr>
          <p:nvPr>
            <p:ph type="body" sz="quarter" idx="14"/>
          </p:nvPr>
        </p:nvSpPr>
        <p:spPr>
          <a:xfrm>
            <a:off x="5472079" y="2486861"/>
            <a:ext cx="5556783" cy="932210"/>
          </a:xfrm>
          <a:prstGeom prst="rect">
            <a:avLst/>
          </a:prstGeom>
        </p:spPr>
        <p:txBody>
          <a:bodyPr/>
          <a:lstStyle>
            <a:lvl1pPr marL="0" indent="0">
              <a:spcBef>
                <a:spcPts val="0"/>
              </a:spcBef>
              <a:buSzTx/>
              <a:buNone/>
              <a:defRPr sz="5250" spc="158">
                <a:solidFill>
                  <a:srgbClr val="0075BC"/>
                </a:solidFill>
                <a:latin typeface="+mn-lt"/>
                <a:ea typeface="+mn-ea"/>
                <a:cs typeface="+mn-cs"/>
                <a:sym typeface="Impact"/>
              </a:defRPr>
            </a:lvl1pPr>
          </a:lstStyle>
          <a:p>
            <a:r>
              <a:rPr dirty="0"/>
              <a:t>Title Text</a:t>
            </a:r>
          </a:p>
        </p:txBody>
      </p:sp>
      <p:pic>
        <p:nvPicPr>
          <p:cNvPr id="22" name="Picture 21" descr="DCEU18_stacked - blue &amp; yellow@2x.png"/>
          <p:cNvPicPr>
            <a:picLocks noChangeAspect="1"/>
          </p:cNvPicPr>
          <p:nvPr userDrawn="1"/>
        </p:nvPicPr>
        <p:blipFill rotWithShape="1">
          <a:blip r:embed="rId3" cstate="print">
            <a:extLst>
              <a:ext uri="{28A0092B-C50C-407E-A947-70E740481C1C}">
                <a14:useLocalDpi xmlns:a14="http://schemas.microsoft.com/office/drawing/2010/main" val="0"/>
              </a:ext>
            </a:extLst>
          </a:blip>
          <a:srcRect r="27356" b="19836"/>
          <a:stretch/>
        </p:blipFill>
        <p:spPr>
          <a:xfrm>
            <a:off x="10342120" y="5887145"/>
            <a:ext cx="1849880" cy="970856"/>
          </a:xfrm>
          <a:prstGeom prst="rect">
            <a:avLst/>
          </a:prstGeom>
        </p:spPr>
      </p:pic>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agenda slide">
    <p:spTree>
      <p:nvGrpSpPr>
        <p:cNvPr id="1" name=""/>
        <p:cNvGrpSpPr/>
        <p:nvPr/>
      </p:nvGrpSpPr>
      <p:grpSpPr>
        <a:xfrm>
          <a:off x="0" y="0"/>
          <a:ext cx="0" cy="0"/>
          <a:chOff x="0" y="0"/>
          <a:chExt cx="0" cy="0"/>
        </a:xfrm>
      </p:grpSpPr>
      <p:pic>
        <p:nvPicPr>
          <p:cNvPr id="11" name="Picture 10" descr="cover slide copy@2x.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00" y="16239"/>
            <a:ext cx="12202400" cy="6868617"/>
          </a:xfrm>
          <a:prstGeom prst="rect">
            <a:avLst/>
          </a:prstGeom>
        </p:spPr>
      </p:pic>
      <p:pic>
        <p:nvPicPr>
          <p:cNvPr id="12" name="Picture 11" descr="DCEU18_stacked - blue &amp; yellow@2x.png"/>
          <p:cNvPicPr>
            <a:picLocks noChangeAspect="1"/>
          </p:cNvPicPr>
          <p:nvPr userDrawn="1"/>
        </p:nvPicPr>
        <p:blipFill rotWithShape="1">
          <a:blip r:embed="rId3" cstate="print">
            <a:biLevel thresh="25000"/>
            <a:extLst>
              <a:ext uri="{28A0092B-C50C-407E-A947-70E740481C1C}">
                <a14:useLocalDpi xmlns:a14="http://schemas.microsoft.com/office/drawing/2010/main" val="0"/>
              </a:ext>
            </a:extLst>
          </a:blip>
          <a:srcRect r="27232" b="18764"/>
          <a:stretch/>
        </p:blipFill>
        <p:spPr>
          <a:xfrm>
            <a:off x="10342969" y="5890407"/>
            <a:ext cx="1849031" cy="981704"/>
          </a:xfrm>
          <a:prstGeom prst="rect">
            <a:avLst/>
          </a:prstGeom>
        </p:spPr>
      </p:pic>
      <p:sp>
        <p:nvSpPr>
          <p:cNvPr id="82" name="Subtitle here"/>
          <p:cNvSpPr txBox="1">
            <a:spLocks noGrp="1"/>
          </p:cNvSpPr>
          <p:nvPr>
            <p:ph type="body" sz="quarter" idx="13"/>
          </p:nvPr>
        </p:nvSpPr>
        <p:spPr>
          <a:xfrm>
            <a:off x="840017" y="1483946"/>
            <a:ext cx="7709546" cy="515889"/>
          </a:xfrm>
          <a:prstGeom prst="rect">
            <a:avLst/>
          </a:prstGeom>
        </p:spPr>
        <p:txBody>
          <a:bodyPr anchor="t"/>
          <a:lstStyle>
            <a:lvl1pPr marL="0" indent="0" defTabSz="283428">
              <a:spcBef>
                <a:spcPts val="0"/>
              </a:spcBef>
              <a:buSzTx/>
              <a:buNone/>
              <a:defRPr sz="2933">
                <a:solidFill>
                  <a:srgbClr val="5E5E5E"/>
                </a:solidFill>
                <a:latin typeface="Helvetica"/>
                <a:ea typeface="Helvetica"/>
                <a:cs typeface="Helvetica"/>
                <a:sym typeface="Helvetica"/>
              </a:defRPr>
            </a:lvl1pPr>
          </a:lstStyle>
          <a:p>
            <a:r>
              <a:t>Subtitle here</a:t>
            </a:r>
          </a:p>
        </p:txBody>
      </p:sp>
      <p:sp>
        <p:nvSpPr>
          <p:cNvPr id="83" name="Agenda"/>
          <p:cNvSpPr txBox="1">
            <a:spLocks noGrp="1"/>
          </p:cNvSpPr>
          <p:nvPr>
            <p:ph type="body" sz="quarter" idx="14"/>
          </p:nvPr>
        </p:nvSpPr>
        <p:spPr>
          <a:xfrm>
            <a:off x="865417" y="636408"/>
            <a:ext cx="10124877" cy="932210"/>
          </a:xfrm>
          <a:prstGeom prst="rect">
            <a:avLst/>
          </a:prstGeom>
        </p:spPr>
        <p:txBody>
          <a:bodyPr/>
          <a:lstStyle>
            <a:lvl1pPr marL="0" indent="0">
              <a:spcBef>
                <a:spcPts val="0"/>
              </a:spcBef>
              <a:buSzTx/>
              <a:buNone/>
              <a:defRPr sz="5250" spc="158">
                <a:solidFill>
                  <a:srgbClr val="0075BC"/>
                </a:solidFill>
                <a:latin typeface="+mn-lt"/>
                <a:ea typeface="+mn-ea"/>
                <a:cs typeface="+mn-cs"/>
                <a:sym typeface="Impact"/>
              </a:defRPr>
            </a:lvl1pPr>
          </a:lstStyle>
          <a:p>
            <a:r>
              <a:rPr dirty="0"/>
              <a:t>Agenda</a:t>
            </a:r>
          </a:p>
        </p:txBody>
      </p:sp>
      <p:sp>
        <p:nvSpPr>
          <p:cNvPr id="8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coding slide 1 copy">
    <p:spTree>
      <p:nvGrpSpPr>
        <p:cNvPr id="1" name=""/>
        <p:cNvGrpSpPr/>
        <p:nvPr/>
      </p:nvGrpSpPr>
      <p:grpSpPr>
        <a:xfrm>
          <a:off x="0" y="0"/>
          <a:ext cx="0" cy="0"/>
          <a:chOff x="0" y="0"/>
          <a:chExt cx="0" cy="0"/>
        </a:xfrm>
      </p:grpSpPr>
      <p:pic>
        <p:nvPicPr>
          <p:cNvPr id="2" name="Picture 1" descr="hallway track2@2x.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584" y="0"/>
            <a:ext cx="12215585" cy="6868584"/>
          </a:xfrm>
          <a:prstGeom prst="rect">
            <a:avLst/>
          </a:prstGeom>
        </p:spPr>
      </p:pic>
      <p:sp>
        <p:nvSpPr>
          <p:cNvPr id="123" name="Title Here"/>
          <p:cNvSpPr txBox="1">
            <a:spLocks noGrp="1"/>
          </p:cNvSpPr>
          <p:nvPr>
            <p:ph type="body" sz="quarter" idx="13"/>
          </p:nvPr>
        </p:nvSpPr>
        <p:spPr>
          <a:xfrm>
            <a:off x="865417" y="636408"/>
            <a:ext cx="10124877" cy="932210"/>
          </a:xfrm>
          <a:prstGeom prst="rect">
            <a:avLst/>
          </a:prstGeom>
        </p:spPr>
        <p:txBody>
          <a:bodyPr/>
          <a:lstStyle>
            <a:lvl1pPr marL="0" indent="0">
              <a:spcBef>
                <a:spcPts val="0"/>
              </a:spcBef>
              <a:buSzTx/>
              <a:buNone/>
              <a:defRPr sz="5250" spc="158">
                <a:solidFill>
                  <a:srgbClr val="1E6CB3"/>
                </a:solidFill>
                <a:latin typeface="+mn-lt"/>
                <a:ea typeface="+mn-ea"/>
                <a:cs typeface="+mn-cs"/>
                <a:sym typeface="Impact"/>
              </a:defRPr>
            </a:lvl1pPr>
          </a:lstStyle>
          <a:p>
            <a:r>
              <a:t>Title Here</a:t>
            </a:r>
          </a:p>
        </p:txBody>
      </p:sp>
      <p:sp>
        <p:nvSpPr>
          <p:cNvPr id="130" name="Slide Number"/>
          <p:cNvSpPr txBox="1">
            <a:spLocks noGrp="1"/>
          </p:cNvSpPr>
          <p:nvPr>
            <p:ph type="sldNum" sz="quarter" idx="2"/>
          </p:nvPr>
        </p:nvSpPr>
        <p:spPr>
          <a:prstGeom prst="rect">
            <a:avLst/>
          </a:prstGeom>
        </p:spPr>
        <p:txBody>
          <a:bodyPr/>
          <a:lstStyle/>
          <a:p>
            <a:fld id="{86CB4B4D-7CA3-9044-876B-883B54F8677D}" type="slidenum">
              <a:t>‹#›</a:t>
            </a:fld>
            <a:endParaRPr/>
          </a:p>
        </p:txBody>
      </p:sp>
      <p:pic>
        <p:nvPicPr>
          <p:cNvPr id="12" name="Picture 11" descr="DCEU18_stacked - blue &amp; yellow@2x.png"/>
          <p:cNvPicPr>
            <a:picLocks noChangeAspect="1"/>
          </p:cNvPicPr>
          <p:nvPr userDrawn="1"/>
        </p:nvPicPr>
        <p:blipFill rotWithShape="1">
          <a:blip r:embed="rId3" cstate="print">
            <a:biLevel thresh="25000"/>
            <a:extLst>
              <a:ext uri="{28A0092B-C50C-407E-A947-70E740481C1C}">
                <a14:useLocalDpi xmlns:a14="http://schemas.microsoft.com/office/drawing/2010/main" val="0"/>
              </a:ext>
            </a:extLst>
          </a:blip>
          <a:srcRect r="27232" b="18764"/>
          <a:stretch/>
        </p:blipFill>
        <p:spPr>
          <a:xfrm>
            <a:off x="10342969" y="5890407"/>
            <a:ext cx="1849031" cy="981704"/>
          </a:xfrm>
          <a:prstGeom prst="rect">
            <a:avLst/>
          </a:prstGeom>
        </p:spPr>
      </p:pic>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bulleted copy 1">
    <p:spTree>
      <p:nvGrpSpPr>
        <p:cNvPr id="1" name=""/>
        <p:cNvGrpSpPr/>
        <p:nvPr/>
      </p:nvGrpSpPr>
      <p:grpSpPr>
        <a:xfrm>
          <a:off x="0" y="0"/>
          <a:ext cx="0" cy="0"/>
          <a:chOff x="0" y="0"/>
          <a:chExt cx="0" cy="0"/>
        </a:xfrm>
      </p:grpSpPr>
      <p:sp>
        <p:nvSpPr>
          <p:cNvPr id="187" name="avi-richards-183715-unsplash.jpg"/>
          <p:cNvSpPr>
            <a:spLocks noGrp="1"/>
          </p:cNvSpPr>
          <p:nvPr>
            <p:ph type="pic" idx="13"/>
          </p:nvPr>
        </p:nvSpPr>
        <p:spPr>
          <a:xfrm>
            <a:off x="-12953" y="-14689"/>
            <a:ext cx="12216437" cy="6887281"/>
          </a:xfrm>
          <a:prstGeom prst="rect">
            <a:avLst/>
          </a:prstGeom>
        </p:spPr>
        <p:txBody>
          <a:bodyPr lIns="91439" tIns="45719" rIns="91439" bIns="45719" anchor="t">
            <a:noAutofit/>
          </a:bodyPr>
          <a:lstStyle/>
          <a:p>
            <a:endParaRPr/>
          </a:p>
        </p:txBody>
      </p:sp>
      <p:sp>
        <p:nvSpPr>
          <p:cNvPr id="189" name="Title Here"/>
          <p:cNvSpPr txBox="1">
            <a:spLocks noGrp="1"/>
          </p:cNvSpPr>
          <p:nvPr>
            <p:ph type="body" sz="quarter" idx="14"/>
          </p:nvPr>
        </p:nvSpPr>
        <p:spPr>
          <a:xfrm>
            <a:off x="1029724" y="5170308"/>
            <a:ext cx="4943029" cy="932210"/>
          </a:xfrm>
          <a:prstGeom prst="rect">
            <a:avLst/>
          </a:prstGeom>
        </p:spPr>
        <p:txBody>
          <a:bodyPr/>
          <a:lstStyle>
            <a:lvl1pPr marL="0" indent="0">
              <a:spcBef>
                <a:spcPts val="0"/>
              </a:spcBef>
              <a:buSzTx/>
              <a:buNone/>
              <a:defRPr sz="5250" spc="158">
                <a:solidFill>
                  <a:srgbClr val="FFFFFF"/>
                </a:solidFill>
                <a:latin typeface="+mn-lt"/>
                <a:ea typeface="+mn-ea"/>
                <a:cs typeface="+mn-cs"/>
                <a:sym typeface="Impact"/>
              </a:defRPr>
            </a:lvl1pPr>
          </a:lstStyle>
          <a:p>
            <a:r>
              <a:t>Title Here</a:t>
            </a:r>
          </a:p>
        </p:txBody>
      </p:sp>
      <p:sp>
        <p:nvSpPr>
          <p:cNvPr id="195" name="Slide Number"/>
          <p:cNvSpPr txBox="1">
            <a:spLocks noGrp="1"/>
          </p:cNvSpPr>
          <p:nvPr>
            <p:ph type="sldNum" sz="quarter" idx="2"/>
          </p:nvPr>
        </p:nvSpPr>
        <p:spPr>
          <a:prstGeom prst="rect">
            <a:avLst/>
          </a:prstGeom>
        </p:spPr>
        <p:txBody>
          <a:bodyPr/>
          <a:lstStyle/>
          <a:p>
            <a:fld id="{86CB4B4D-7CA3-9044-876B-883B54F8677D}" type="slidenum">
              <a:t>‹#›</a:t>
            </a:fld>
            <a:endParaRPr/>
          </a:p>
        </p:txBody>
      </p:sp>
      <p:pic>
        <p:nvPicPr>
          <p:cNvPr id="6" name="Picture 5" descr="DCEU18_stacked - blue &amp; yellow@2x.png"/>
          <p:cNvPicPr>
            <a:picLocks noChangeAspect="1"/>
          </p:cNvPicPr>
          <p:nvPr userDrawn="1"/>
        </p:nvPicPr>
        <p:blipFill rotWithShape="1">
          <a:blip r:embed="rId2" cstate="print">
            <a:biLevel thresh="25000"/>
            <a:extLst>
              <a:ext uri="{28A0092B-C50C-407E-A947-70E740481C1C}">
                <a14:useLocalDpi xmlns:a14="http://schemas.microsoft.com/office/drawing/2010/main" val="0"/>
              </a:ext>
            </a:extLst>
          </a:blip>
          <a:srcRect r="27232" b="18764"/>
          <a:stretch/>
        </p:blipFill>
        <p:spPr>
          <a:xfrm>
            <a:off x="10342969" y="5890407"/>
            <a:ext cx="1849031" cy="981704"/>
          </a:xfrm>
          <a:prstGeom prst="rect">
            <a:avLst/>
          </a:prstGeom>
        </p:spPr>
      </p:pic>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277"/>
        <p:cNvGrpSpPr/>
        <p:nvPr/>
      </p:nvGrpSpPr>
      <p:grpSpPr>
        <a:xfrm>
          <a:off x="0" y="0"/>
          <a:ext cx="0" cy="0"/>
          <a:chOff x="0" y="0"/>
          <a:chExt cx="0" cy="0"/>
        </a:xfrm>
      </p:grpSpPr>
      <p:sp>
        <p:nvSpPr>
          <p:cNvPr id="278" name="Google Shape;278;p46"/>
          <p:cNvSpPr txBox="1">
            <a:spLocks noGrp="1"/>
          </p:cNvSpPr>
          <p:nvPr>
            <p:ph type="body" idx="1"/>
          </p:nvPr>
        </p:nvSpPr>
        <p:spPr>
          <a:xfrm>
            <a:off x="865417" y="636408"/>
            <a:ext cx="10124800" cy="932400"/>
          </a:xfrm>
          <a:prstGeom prst="rect">
            <a:avLst/>
          </a:prstGeom>
          <a:noFill/>
          <a:ln>
            <a:noFill/>
          </a:ln>
        </p:spPr>
        <p:txBody>
          <a:bodyPr spcFirstLastPara="1" wrap="square" lIns="71425" tIns="71425" rIns="71425" bIns="71425" anchor="ctr" anchorCtr="0"/>
          <a:lstStyle>
            <a:lvl1pPr marL="609585" lvl="0" indent="-304792" algn="l" rtl="0">
              <a:lnSpc>
                <a:spcPct val="100000"/>
              </a:lnSpc>
              <a:spcBef>
                <a:spcPts val="0"/>
              </a:spcBef>
              <a:spcAft>
                <a:spcPts val="0"/>
              </a:spcAft>
              <a:buClr>
                <a:schemeClr val="accent5"/>
              </a:buClr>
              <a:buSzPts val="3938"/>
              <a:buFont typeface="Impact"/>
              <a:buNone/>
              <a:defRPr sz="5251">
                <a:solidFill>
                  <a:schemeClr val="accent5"/>
                </a:solidFill>
                <a:latin typeface="Impact"/>
                <a:ea typeface="Impact"/>
                <a:cs typeface="Impact"/>
                <a:sym typeface="Impact"/>
              </a:defRPr>
            </a:lvl1pPr>
            <a:lvl2pPr marL="1219170" lvl="1" indent="-525767" algn="l" rtl="0">
              <a:lnSpc>
                <a:spcPct val="100000"/>
              </a:lnSpc>
              <a:spcBef>
                <a:spcPts val="2951"/>
              </a:spcBef>
              <a:spcAft>
                <a:spcPts val="0"/>
              </a:spcAft>
              <a:buClr>
                <a:schemeClr val="lt1"/>
              </a:buClr>
              <a:buSzPts val="2610"/>
              <a:buChar char="•"/>
              <a:defRPr/>
            </a:lvl2pPr>
            <a:lvl3pPr marL="1828754" lvl="2" indent="-525767" algn="l" rtl="0">
              <a:lnSpc>
                <a:spcPct val="100000"/>
              </a:lnSpc>
              <a:spcBef>
                <a:spcPts val="2951"/>
              </a:spcBef>
              <a:spcAft>
                <a:spcPts val="0"/>
              </a:spcAft>
              <a:buClr>
                <a:schemeClr val="lt1"/>
              </a:buClr>
              <a:buSzPts val="2610"/>
              <a:buChar char="•"/>
              <a:defRPr/>
            </a:lvl3pPr>
            <a:lvl4pPr marL="2438339" lvl="3" indent="-525767" algn="l" rtl="0">
              <a:lnSpc>
                <a:spcPct val="100000"/>
              </a:lnSpc>
              <a:spcBef>
                <a:spcPts val="2951"/>
              </a:spcBef>
              <a:spcAft>
                <a:spcPts val="0"/>
              </a:spcAft>
              <a:buClr>
                <a:schemeClr val="lt1"/>
              </a:buClr>
              <a:buSzPts val="2610"/>
              <a:buChar char="•"/>
              <a:defRPr/>
            </a:lvl4pPr>
            <a:lvl5pPr marL="3047924" lvl="4" indent="-525767" algn="l" rtl="0">
              <a:lnSpc>
                <a:spcPct val="100000"/>
              </a:lnSpc>
              <a:spcBef>
                <a:spcPts val="2951"/>
              </a:spcBef>
              <a:spcAft>
                <a:spcPts val="0"/>
              </a:spcAft>
              <a:buClr>
                <a:schemeClr val="lt1"/>
              </a:buClr>
              <a:buSzPts val="2610"/>
              <a:buChar char="•"/>
              <a:defRPr/>
            </a:lvl5pPr>
            <a:lvl6pPr marL="3657509" lvl="5" indent="-525767" algn="l" rtl="0">
              <a:lnSpc>
                <a:spcPct val="100000"/>
              </a:lnSpc>
              <a:spcBef>
                <a:spcPts val="2951"/>
              </a:spcBef>
              <a:spcAft>
                <a:spcPts val="0"/>
              </a:spcAft>
              <a:buClr>
                <a:srgbClr val="000000"/>
              </a:buClr>
              <a:buSzPts val="2610"/>
              <a:buChar char="•"/>
              <a:defRPr/>
            </a:lvl6pPr>
            <a:lvl7pPr marL="4267093" lvl="6" indent="-525767" algn="l" rtl="0">
              <a:lnSpc>
                <a:spcPct val="100000"/>
              </a:lnSpc>
              <a:spcBef>
                <a:spcPts val="2951"/>
              </a:spcBef>
              <a:spcAft>
                <a:spcPts val="0"/>
              </a:spcAft>
              <a:buClr>
                <a:srgbClr val="000000"/>
              </a:buClr>
              <a:buSzPts val="2610"/>
              <a:buChar char="•"/>
              <a:defRPr/>
            </a:lvl7pPr>
            <a:lvl8pPr marL="4876678" lvl="7" indent="-525766" algn="l" rtl="0">
              <a:lnSpc>
                <a:spcPct val="100000"/>
              </a:lnSpc>
              <a:spcBef>
                <a:spcPts val="2951"/>
              </a:spcBef>
              <a:spcAft>
                <a:spcPts val="0"/>
              </a:spcAft>
              <a:buClr>
                <a:srgbClr val="000000"/>
              </a:buClr>
              <a:buSzPts val="2610"/>
              <a:buChar char="•"/>
              <a:defRPr/>
            </a:lvl8pPr>
            <a:lvl9pPr marL="5486263" lvl="8" indent="-525766" algn="l" rtl="0">
              <a:lnSpc>
                <a:spcPct val="100000"/>
              </a:lnSpc>
              <a:spcBef>
                <a:spcPts val="2951"/>
              </a:spcBef>
              <a:spcAft>
                <a:spcPts val="0"/>
              </a:spcAft>
              <a:buClr>
                <a:srgbClr val="000000"/>
              </a:buClr>
              <a:buSzPts val="2610"/>
              <a:buChar char="•"/>
              <a:defRPr/>
            </a:lvl9pPr>
          </a:lstStyle>
          <a:p>
            <a:endParaRPr/>
          </a:p>
        </p:txBody>
      </p:sp>
      <p:sp>
        <p:nvSpPr>
          <p:cNvPr id="279" name="Google Shape;279;p46"/>
          <p:cNvSpPr txBox="1">
            <a:spLocks noGrp="1"/>
          </p:cNvSpPr>
          <p:nvPr>
            <p:ph type="sldNum" idx="12"/>
          </p:nvPr>
        </p:nvSpPr>
        <p:spPr>
          <a:xfrm>
            <a:off x="5921565" y="6536531"/>
            <a:ext cx="344000" cy="361600"/>
          </a:xfrm>
          <a:prstGeom prst="rect">
            <a:avLst/>
          </a:prstGeom>
          <a:noFill/>
          <a:ln>
            <a:noFill/>
          </a:ln>
        </p:spPr>
        <p:txBody>
          <a:bodyPr spcFirstLastPara="1" wrap="square" lIns="71425" tIns="71425" rIns="71425" bIns="71425" anchor="t" anchorCtr="0">
            <a:noAutofit/>
          </a:bodyPr>
          <a:lstStyle>
            <a:lvl1pPr marL="0" marR="0" lvl="0" indent="0" algn="ctr" rtl="0">
              <a:lnSpc>
                <a:spcPct val="100000"/>
              </a:lnSpc>
              <a:spcBef>
                <a:spcPts val="0"/>
              </a:spcBef>
              <a:spcAft>
                <a:spcPts val="0"/>
              </a:spcAft>
              <a:buClr>
                <a:srgbClr val="FFFFFF"/>
              </a:buClr>
              <a:buSzPts val="825"/>
              <a:buFont typeface="Helvetica Neue"/>
              <a:buNone/>
              <a:defRPr sz="1100" b="0" i="0" u="none" strike="noStrike" cap="none">
                <a:solidFill>
                  <a:srgbClr val="FFFFFF"/>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FFFFFF"/>
              </a:buClr>
              <a:buSzPts val="825"/>
              <a:buFont typeface="Helvetica Neue"/>
              <a:buNone/>
              <a:defRPr sz="1100" b="0" i="0" u="none" strike="noStrike" cap="none">
                <a:solidFill>
                  <a:srgbClr val="FFFFFF"/>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FFFFFF"/>
              </a:buClr>
              <a:buSzPts val="825"/>
              <a:buFont typeface="Helvetica Neue"/>
              <a:buNone/>
              <a:defRPr sz="1100" b="0" i="0" u="none" strike="noStrike" cap="none">
                <a:solidFill>
                  <a:srgbClr val="FFFFFF"/>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FFFFFF"/>
              </a:buClr>
              <a:buSzPts val="825"/>
              <a:buFont typeface="Helvetica Neue"/>
              <a:buNone/>
              <a:defRPr sz="1100" b="0" i="0" u="none" strike="noStrike" cap="none">
                <a:solidFill>
                  <a:srgbClr val="FFFFFF"/>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FFFFFF"/>
              </a:buClr>
              <a:buSzPts val="825"/>
              <a:buFont typeface="Helvetica Neue"/>
              <a:buNone/>
              <a:defRPr sz="1100" b="0" i="0" u="none" strike="noStrike" cap="none">
                <a:solidFill>
                  <a:srgbClr val="FFFFFF"/>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FFFFFF"/>
              </a:buClr>
              <a:buSzPts val="825"/>
              <a:buFont typeface="Helvetica Neue"/>
              <a:buNone/>
              <a:defRPr sz="1100" b="0" i="0" u="none" strike="noStrike" cap="none">
                <a:solidFill>
                  <a:srgbClr val="FFFFFF"/>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FFFFFF"/>
              </a:buClr>
              <a:buSzPts val="825"/>
              <a:buFont typeface="Helvetica Neue"/>
              <a:buNone/>
              <a:defRPr sz="1100" b="0" i="0" u="none" strike="noStrike" cap="none">
                <a:solidFill>
                  <a:srgbClr val="FFFFFF"/>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FFFFFF"/>
              </a:buClr>
              <a:buSzPts val="825"/>
              <a:buFont typeface="Helvetica Neue"/>
              <a:buNone/>
              <a:defRPr sz="1100" b="0" i="0" u="none" strike="noStrike" cap="none">
                <a:solidFill>
                  <a:srgbClr val="FFFFFF"/>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FFFFFF"/>
              </a:buClr>
              <a:buSzPts val="825"/>
              <a:buFont typeface="Helvetica Neue"/>
              <a:buNone/>
              <a:defRPr sz="1100" b="0" i="0" u="none" strike="noStrike" cap="none">
                <a:solidFill>
                  <a:srgbClr val="FFFFFF"/>
                </a:solidFill>
                <a:latin typeface="Helvetica Neue"/>
                <a:ea typeface="Helvetica Neue"/>
                <a:cs typeface="Helvetica Neue"/>
                <a:sym typeface="Helvetica Neue"/>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597375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2193727" y="178594"/>
            <a:ext cx="7804547" cy="1518048"/>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nchor="ctr">
            <a:normAutofit/>
          </a:bodyPr>
          <a:lstStyle/>
          <a:p>
            <a:r>
              <a:rPr dirty="0"/>
              <a:t>Title Text</a:t>
            </a:r>
          </a:p>
        </p:txBody>
      </p:sp>
      <p:sp>
        <p:nvSpPr>
          <p:cNvPr id="3" name="Body Level One…"/>
          <p:cNvSpPr txBox="1">
            <a:spLocks noGrp="1"/>
          </p:cNvSpPr>
          <p:nvPr>
            <p:ph type="body" idx="1"/>
          </p:nvPr>
        </p:nvSpPr>
        <p:spPr>
          <a:xfrm>
            <a:off x="2193727" y="1821656"/>
            <a:ext cx="7804547" cy="442019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nchor="ctr">
            <a:normAutofit/>
          </a:bodyP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5945342" y="6536531"/>
            <a:ext cx="296555" cy="313546"/>
          </a:xfrm>
          <a:prstGeom prst="rect">
            <a:avLst/>
          </a:prstGeom>
          <a:ln w="12700">
            <a:miter lim="400000"/>
          </a:ln>
        </p:spPr>
        <p:txBody>
          <a:bodyPr wrap="none" lIns="71437" tIns="71437" rIns="71437" bIns="71437">
            <a:spAutoFit/>
          </a:bodyPr>
          <a:lstStyle>
            <a:lvl1pPr>
              <a:defRPr sz="1100" b="0">
                <a:latin typeface="Helvetica Neue Light"/>
                <a:ea typeface="Helvetica Neue Light"/>
                <a:cs typeface="Helvetica Neue Light"/>
                <a:sym typeface="Helvetica Neue Light"/>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51" r:id="rId1"/>
    <p:sldLayoutId id="2147483652" r:id="rId2"/>
    <p:sldLayoutId id="2147483655" r:id="rId3"/>
    <p:sldLayoutId id="2147483660" r:id="rId4"/>
    <p:sldLayoutId id="2147483661" r:id="rId5"/>
  </p:sldLayoutIdLst>
  <p:transition spd="med"/>
  <p:txStyles>
    <p:titleStyle>
      <a:lvl1pPr marL="0" marR="0" indent="0" algn="l" defTabSz="410766" rtl="0" latinLnBrk="0">
        <a:lnSpc>
          <a:spcPct val="100000"/>
        </a:lnSpc>
        <a:spcBef>
          <a:spcPts val="0"/>
        </a:spcBef>
        <a:spcAft>
          <a:spcPts val="0"/>
        </a:spcAft>
        <a:buClrTx/>
        <a:buSzTx/>
        <a:buFontTx/>
        <a:buNone/>
        <a:tabLst/>
        <a:defRPr sz="5250" b="0" i="0" u="none" strike="noStrike" cap="none" spc="158" baseline="0">
          <a:ln>
            <a:noFill/>
          </a:ln>
          <a:solidFill>
            <a:srgbClr val="0075BC"/>
          </a:solidFill>
          <a:uFillTx/>
          <a:latin typeface="+mn-lt"/>
          <a:ea typeface="+mn-ea"/>
          <a:cs typeface="+mn-cs"/>
          <a:sym typeface="Impact"/>
        </a:defRPr>
      </a:lvl1pPr>
      <a:lvl2pPr marL="0" marR="0" indent="0" algn="l" defTabSz="410766" rtl="0" latinLnBrk="0">
        <a:lnSpc>
          <a:spcPct val="100000"/>
        </a:lnSpc>
        <a:spcBef>
          <a:spcPts val="0"/>
        </a:spcBef>
        <a:spcAft>
          <a:spcPts val="0"/>
        </a:spcAft>
        <a:buClrTx/>
        <a:buSzTx/>
        <a:buFontTx/>
        <a:buNone/>
        <a:tabLst/>
        <a:defRPr sz="5250" b="0" i="0" u="none" strike="noStrike" cap="none" spc="158" baseline="0">
          <a:ln>
            <a:noFill/>
          </a:ln>
          <a:solidFill>
            <a:srgbClr val="1E6CB3"/>
          </a:solidFill>
          <a:uFillTx/>
          <a:latin typeface="+mn-lt"/>
          <a:ea typeface="+mn-ea"/>
          <a:cs typeface="+mn-cs"/>
          <a:sym typeface="Impact"/>
        </a:defRPr>
      </a:lvl2pPr>
      <a:lvl3pPr marL="0" marR="0" indent="0" algn="l" defTabSz="410766" rtl="0" latinLnBrk="0">
        <a:lnSpc>
          <a:spcPct val="100000"/>
        </a:lnSpc>
        <a:spcBef>
          <a:spcPts val="0"/>
        </a:spcBef>
        <a:spcAft>
          <a:spcPts val="0"/>
        </a:spcAft>
        <a:buClrTx/>
        <a:buSzTx/>
        <a:buFontTx/>
        <a:buNone/>
        <a:tabLst/>
        <a:defRPr sz="5250" b="0" i="0" u="none" strike="noStrike" cap="none" spc="158" baseline="0">
          <a:ln>
            <a:noFill/>
          </a:ln>
          <a:solidFill>
            <a:srgbClr val="1E6CB3"/>
          </a:solidFill>
          <a:uFillTx/>
          <a:latin typeface="+mn-lt"/>
          <a:ea typeface="+mn-ea"/>
          <a:cs typeface="+mn-cs"/>
          <a:sym typeface="Impact"/>
        </a:defRPr>
      </a:lvl3pPr>
      <a:lvl4pPr marL="0" marR="0" indent="0" algn="l" defTabSz="410766" rtl="0" latinLnBrk="0">
        <a:lnSpc>
          <a:spcPct val="100000"/>
        </a:lnSpc>
        <a:spcBef>
          <a:spcPts val="0"/>
        </a:spcBef>
        <a:spcAft>
          <a:spcPts val="0"/>
        </a:spcAft>
        <a:buClrTx/>
        <a:buSzTx/>
        <a:buFontTx/>
        <a:buNone/>
        <a:tabLst/>
        <a:defRPr sz="5250" b="0" i="0" u="none" strike="noStrike" cap="none" spc="158" baseline="0">
          <a:ln>
            <a:noFill/>
          </a:ln>
          <a:solidFill>
            <a:srgbClr val="1E6CB3"/>
          </a:solidFill>
          <a:uFillTx/>
          <a:latin typeface="+mn-lt"/>
          <a:ea typeface="+mn-ea"/>
          <a:cs typeface="+mn-cs"/>
          <a:sym typeface="Impact"/>
        </a:defRPr>
      </a:lvl4pPr>
      <a:lvl5pPr marL="0" marR="0" indent="0" algn="l" defTabSz="410766" rtl="0" latinLnBrk="0">
        <a:lnSpc>
          <a:spcPct val="100000"/>
        </a:lnSpc>
        <a:spcBef>
          <a:spcPts val="0"/>
        </a:spcBef>
        <a:spcAft>
          <a:spcPts val="0"/>
        </a:spcAft>
        <a:buClrTx/>
        <a:buSzTx/>
        <a:buFontTx/>
        <a:buNone/>
        <a:tabLst/>
        <a:defRPr sz="5250" b="0" i="0" u="none" strike="noStrike" cap="none" spc="158" baseline="0">
          <a:ln>
            <a:noFill/>
          </a:ln>
          <a:solidFill>
            <a:srgbClr val="1E6CB3"/>
          </a:solidFill>
          <a:uFillTx/>
          <a:latin typeface="+mn-lt"/>
          <a:ea typeface="+mn-ea"/>
          <a:cs typeface="+mn-cs"/>
          <a:sym typeface="Impact"/>
        </a:defRPr>
      </a:lvl5pPr>
      <a:lvl6pPr marL="0" marR="0" indent="0" algn="l" defTabSz="410766" rtl="0" latinLnBrk="0">
        <a:lnSpc>
          <a:spcPct val="100000"/>
        </a:lnSpc>
        <a:spcBef>
          <a:spcPts val="0"/>
        </a:spcBef>
        <a:spcAft>
          <a:spcPts val="0"/>
        </a:spcAft>
        <a:buClrTx/>
        <a:buSzTx/>
        <a:buFontTx/>
        <a:buNone/>
        <a:tabLst/>
        <a:defRPr sz="5250" b="0" i="0" u="none" strike="noStrike" cap="none" spc="158" baseline="0">
          <a:ln>
            <a:noFill/>
          </a:ln>
          <a:solidFill>
            <a:srgbClr val="1E6CB3"/>
          </a:solidFill>
          <a:uFillTx/>
          <a:latin typeface="+mn-lt"/>
          <a:ea typeface="+mn-ea"/>
          <a:cs typeface="+mn-cs"/>
          <a:sym typeface="Impact"/>
        </a:defRPr>
      </a:lvl6pPr>
      <a:lvl7pPr marL="0" marR="0" indent="0" algn="l" defTabSz="410766" rtl="0" latinLnBrk="0">
        <a:lnSpc>
          <a:spcPct val="100000"/>
        </a:lnSpc>
        <a:spcBef>
          <a:spcPts val="0"/>
        </a:spcBef>
        <a:spcAft>
          <a:spcPts val="0"/>
        </a:spcAft>
        <a:buClrTx/>
        <a:buSzTx/>
        <a:buFontTx/>
        <a:buNone/>
        <a:tabLst/>
        <a:defRPr sz="5250" b="0" i="0" u="none" strike="noStrike" cap="none" spc="158" baseline="0">
          <a:ln>
            <a:noFill/>
          </a:ln>
          <a:solidFill>
            <a:srgbClr val="1E6CB3"/>
          </a:solidFill>
          <a:uFillTx/>
          <a:latin typeface="+mn-lt"/>
          <a:ea typeface="+mn-ea"/>
          <a:cs typeface="+mn-cs"/>
          <a:sym typeface="Impact"/>
        </a:defRPr>
      </a:lvl7pPr>
      <a:lvl8pPr marL="0" marR="0" indent="0" algn="l" defTabSz="410766" rtl="0" latinLnBrk="0">
        <a:lnSpc>
          <a:spcPct val="100000"/>
        </a:lnSpc>
        <a:spcBef>
          <a:spcPts val="0"/>
        </a:spcBef>
        <a:spcAft>
          <a:spcPts val="0"/>
        </a:spcAft>
        <a:buClrTx/>
        <a:buSzTx/>
        <a:buFontTx/>
        <a:buNone/>
        <a:tabLst/>
        <a:defRPr sz="5250" b="0" i="0" u="none" strike="noStrike" cap="none" spc="158" baseline="0">
          <a:ln>
            <a:noFill/>
          </a:ln>
          <a:solidFill>
            <a:srgbClr val="1E6CB3"/>
          </a:solidFill>
          <a:uFillTx/>
          <a:latin typeface="+mn-lt"/>
          <a:ea typeface="+mn-ea"/>
          <a:cs typeface="+mn-cs"/>
          <a:sym typeface="Impact"/>
        </a:defRPr>
      </a:lvl8pPr>
      <a:lvl9pPr marL="0" marR="0" indent="0" algn="l" defTabSz="410766" rtl="0" latinLnBrk="0">
        <a:lnSpc>
          <a:spcPct val="100000"/>
        </a:lnSpc>
        <a:spcBef>
          <a:spcPts val="0"/>
        </a:spcBef>
        <a:spcAft>
          <a:spcPts val="0"/>
        </a:spcAft>
        <a:buClrTx/>
        <a:buSzTx/>
        <a:buFontTx/>
        <a:buNone/>
        <a:tabLst/>
        <a:defRPr sz="5250" b="0" i="0" u="none" strike="noStrike" cap="none" spc="158" baseline="0">
          <a:ln>
            <a:noFill/>
          </a:ln>
          <a:solidFill>
            <a:srgbClr val="1E6CB3"/>
          </a:solidFill>
          <a:uFillTx/>
          <a:latin typeface="+mn-lt"/>
          <a:ea typeface="+mn-ea"/>
          <a:cs typeface="+mn-cs"/>
          <a:sym typeface="Impact"/>
        </a:defRPr>
      </a:lvl9pPr>
    </p:titleStyle>
    <p:bodyStyle>
      <a:lvl1pPr marL="305594" marR="0" indent="-305594" algn="l" defTabSz="410766" rtl="0" latinLnBrk="0">
        <a:lnSpc>
          <a:spcPct val="100000"/>
        </a:lnSpc>
        <a:spcBef>
          <a:spcPts val="2950"/>
        </a:spcBef>
        <a:spcAft>
          <a:spcPts val="0"/>
        </a:spcAft>
        <a:buClrTx/>
        <a:buSzPct val="145000"/>
        <a:buFontTx/>
        <a:buChar char="•"/>
        <a:tabLst/>
        <a:defRPr sz="2200" b="0" i="0" u="none" strike="noStrike" cap="none" spc="0" baseline="0">
          <a:ln>
            <a:noFill/>
          </a:ln>
          <a:solidFill>
            <a:srgbClr val="000000"/>
          </a:solidFill>
          <a:uFillTx/>
          <a:latin typeface="Helvetica Neue"/>
          <a:ea typeface="Helvetica Neue"/>
          <a:cs typeface="Helvetica Neue"/>
          <a:sym typeface="Helvetica Neue"/>
        </a:defRPr>
      </a:lvl1pPr>
      <a:lvl2pPr marL="527844" marR="0" indent="-305594" algn="l" defTabSz="410766" rtl="0" latinLnBrk="0">
        <a:lnSpc>
          <a:spcPct val="100000"/>
        </a:lnSpc>
        <a:spcBef>
          <a:spcPts val="2950"/>
        </a:spcBef>
        <a:spcAft>
          <a:spcPts val="0"/>
        </a:spcAft>
        <a:buClrTx/>
        <a:buSzPct val="145000"/>
        <a:buFontTx/>
        <a:buChar char="•"/>
        <a:tabLst/>
        <a:defRPr sz="2200" b="0" i="0" u="none" strike="noStrike" cap="none" spc="0" baseline="0">
          <a:ln>
            <a:noFill/>
          </a:ln>
          <a:solidFill>
            <a:srgbClr val="000000"/>
          </a:solidFill>
          <a:uFillTx/>
          <a:latin typeface="Helvetica Neue"/>
          <a:ea typeface="Helvetica Neue"/>
          <a:cs typeface="Helvetica Neue"/>
          <a:sym typeface="Helvetica Neue"/>
        </a:defRPr>
      </a:lvl2pPr>
      <a:lvl3pPr marL="750094" marR="0" indent="-305594" algn="l" defTabSz="410766" rtl="0" latinLnBrk="0">
        <a:lnSpc>
          <a:spcPct val="100000"/>
        </a:lnSpc>
        <a:spcBef>
          <a:spcPts val="2950"/>
        </a:spcBef>
        <a:spcAft>
          <a:spcPts val="0"/>
        </a:spcAft>
        <a:buClrTx/>
        <a:buSzPct val="145000"/>
        <a:buFontTx/>
        <a:buChar char="•"/>
        <a:tabLst/>
        <a:defRPr sz="2200" b="0" i="0" u="none" strike="noStrike" cap="none" spc="0" baseline="0">
          <a:ln>
            <a:noFill/>
          </a:ln>
          <a:solidFill>
            <a:srgbClr val="000000"/>
          </a:solidFill>
          <a:uFillTx/>
          <a:latin typeface="Helvetica Neue"/>
          <a:ea typeface="Helvetica Neue"/>
          <a:cs typeface="Helvetica Neue"/>
          <a:sym typeface="Helvetica Neue"/>
        </a:defRPr>
      </a:lvl3pPr>
      <a:lvl4pPr marL="972344" marR="0" indent="-305594" algn="l" defTabSz="410766" rtl="0" latinLnBrk="0">
        <a:lnSpc>
          <a:spcPct val="100000"/>
        </a:lnSpc>
        <a:spcBef>
          <a:spcPts val="2950"/>
        </a:spcBef>
        <a:spcAft>
          <a:spcPts val="0"/>
        </a:spcAft>
        <a:buClrTx/>
        <a:buSzPct val="145000"/>
        <a:buFontTx/>
        <a:buChar char="•"/>
        <a:tabLst/>
        <a:defRPr sz="2200" b="0" i="0" u="none" strike="noStrike" cap="none" spc="0" baseline="0">
          <a:ln>
            <a:noFill/>
          </a:ln>
          <a:solidFill>
            <a:srgbClr val="000000"/>
          </a:solidFill>
          <a:uFillTx/>
          <a:latin typeface="Helvetica Neue"/>
          <a:ea typeface="Helvetica Neue"/>
          <a:cs typeface="Helvetica Neue"/>
          <a:sym typeface="Helvetica Neue"/>
        </a:defRPr>
      </a:lvl4pPr>
      <a:lvl5pPr marL="1194594" marR="0" indent="-305594" algn="l" defTabSz="410766" rtl="0" latinLnBrk="0">
        <a:lnSpc>
          <a:spcPct val="100000"/>
        </a:lnSpc>
        <a:spcBef>
          <a:spcPts val="2950"/>
        </a:spcBef>
        <a:spcAft>
          <a:spcPts val="0"/>
        </a:spcAft>
        <a:buClrTx/>
        <a:buSzPct val="145000"/>
        <a:buFontTx/>
        <a:buChar char="•"/>
        <a:tabLst/>
        <a:defRPr sz="2200" b="0" i="0" u="none" strike="noStrike" cap="none" spc="0" baseline="0">
          <a:ln>
            <a:noFill/>
          </a:ln>
          <a:solidFill>
            <a:srgbClr val="000000"/>
          </a:solidFill>
          <a:uFillTx/>
          <a:latin typeface="Helvetica Neue"/>
          <a:ea typeface="Helvetica Neue"/>
          <a:cs typeface="Helvetica Neue"/>
          <a:sym typeface="Helvetica Neue"/>
        </a:defRPr>
      </a:lvl5pPr>
      <a:lvl6pPr marL="1416844" marR="0" indent="-305594" algn="l" defTabSz="410766" rtl="0" latinLnBrk="0">
        <a:lnSpc>
          <a:spcPct val="100000"/>
        </a:lnSpc>
        <a:spcBef>
          <a:spcPts val="2950"/>
        </a:spcBef>
        <a:spcAft>
          <a:spcPts val="0"/>
        </a:spcAft>
        <a:buClrTx/>
        <a:buSzPct val="145000"/>
        <a:buFontTx/>
        <a:buChar char="•"/>
        <a:tabLst/>
        <a:defRPr sz="2200" b="0" i="0" u="none" strike="noStrike" cap="none" spc="0" baseline="0">
          <a:ln>
            <a:noFill/>
          </a:ln>
          <a:solidFill>
            <a:srgbClr val="000000"/>
          </a:solidFill>
          <a:uFillTx/>
          <a:latin typeface="Helvetica Neue"/>
          <a:ea typeface="Helvetica Neue"/>
          <a:cs typeface="Helvetica Neue"/>
          <a:sym typeface="Helvetica Neue"/>
        </a:defRPr>
      </a:lvl6pPr>
      <a:lvl7pPr marL="1639094" marR="0" indent="-305594" algn="l" defTabSz="410766" rtl="0" latinLnBrk="0">
        <a:lnSpc>
          <a:spcPct val="100000"/>
        </a:lnSpc>
        <a:spcBef>
          <a:spcPts val="2950"/>
        </a:spcBef>
        <a:spcAft>
          <a:spcPts val="0"/>
        </a:spcAft>
        <a:buClrTx/>
        <a:buSzPct val="145000"/>
        <a:buFontTx/>
        <a:buChar char="•"/>
        <a:tabLst/>
        <a:defRPr sz="2200" b="0" i="0" u="none" strike="noStrike" cap="none" spc="0" baseline="0">
          <a:ln>
            <a:noFill/>
          </a:ln>
          <a:solidFill>
            <a:srgbClr val="000000"/>
          </a:solidFill>
          <a:uFillTx/>
          <a:latin typeface="Helvetica Neue"/>
          <a:ea typeface="Helvetica Neue"/>
          <a:cs typeface="Helvetica Neue"/>
          <a:sym typeface="Helvetica Neue"/>
        </a:defRPr>
      </a:lvl7pPr>
      <a:lvl8pPr marL="1861344" marR="0" indent="-305594" algn="l" defTabSz="410766" rtl="0" latinLnBrk="0">
        <a:lnSpc>
          <a:spcPct val="100000"/>
        </a:lnSpc>
        <a:spcBef>
          <a:spcPts val="2950"/>
        </a:spcBef>
        <a:spcAft>
          <a:spcPts val="0"/>
        </a:spcAft>
        <a:buClrTx/>
        <a:buSzPct val="145000"/>
        <a:buFontTx/>
        <a:buChar char="•"/>
        <a:tabLst/>
        <a:defRPr sz="2200" b="0" i="0" u="none" strike="noStrike" cap="none" spc="0" baseline="0">
          <a:ln>
            <a:noFill/>
          </a:ln>
          <a:solidFill>
            <a:srgbClr val="000000"/>
          </a:solidFill>
          <a:uFillTx/>
          <a:latin typeface="Helvetica Neue"/>
          <a:ea typeface="Helvetica Neue"/>
          <a:cs typeface="Helvetica Neue"/>
          <a:sym typeface="Helvetica Neue"/>
        </a:defRPr>
      </a:lvl8pPr>
      <a:lvl9pPr marL="2083594" marR="0" indent="-305594" algn="l" defTabSz="410766" rtl="0" latinLnBrk="0">
        <a:lnSpc>
          <a:spcPct val="100000"/>
        </a:lnSpc>
        <a:spcBef>
          <a:spcPts val="2950"/>
        </a:spcBef>
        <a:spcAft>
          <a:spcPts val="0"/>
        </a:spcAft>
        <a:buClrTx/>
        <a:buSzPct val="145000"/>
        <a:buFontTx/>
        <a:buChar char="•"/>
        <a:tabLst/>
        <a:defRPr sz="2200" b="0" i="0" u="none" strike="noStrike" cap="none" spc="0" baseline="0">
          <a:ln>
            <a:noFill/>
          </a:ln>
          <a:solidFill>
            <a:srgbClr val="000000"/>
          </a:solidFill>
          <a:uFillTx/>
          <a:latin typeface="Helvetica Neue"/>
          <a:ea typeface="Helvetica Neue"/>
          <a:cs typeface="Helvetica Neue"/>
          <a:sym typeface="Helvetica Neue"/>
        </a:defRPr>
      </a:lvl9pPr>
    </p:bodyStyle>
    <p:otherStyle>
      <a:lvl1pPr marL="0" marR="0" indent="0" algn="ctr" defTabSz="410766" latinLnBrk="0">
        <a:lnSpc>
          <a:spcPct val="100000"/>
        </a:lnSpc>
        <a:spcBef>
          <a:spcPts val="0"/>
        </a:spcBef>
        <a:spcAft>
          <a:spcPts val="0"/>
        </a:spcAft>
        <a:buClrTx/>
        <a:buSzTx/>
        <a:buFontTx/>
        <a:buNone/>
        <a:tabLst/>
        <a:defRPr sz="1100" b="0" i="0" u="none" strike="noStrike" cap="none" spc="0" baseline="0">
          <a:ln>
            <a:noFill/>
          </a:ln>
          <a:solidFill>
            <a:schemeClr val="tx1"/>
          </a:solidFill>
          <a:uFillTx/>
          <a:latin typeface="+mn-lt"/>
          <a:ea typeface="+mn-ea"/>
          <a:cs typeface="+mn-cs"/>
          <a:sym typeface="Helvetica Neue Light"/>
        </a:defRPr>
      </a:lvl1pPr>
      <a:lvl2pPr marL="0" marR="0" indent="114300" algn="ctr" defTabSz="410766" latinLnBrk="0">
        <a:lnSpc>
          <a:spcPct val="100000"/>
        </a:lnSpc>
        <a:spcBef>
          <a:spcPts val="0"/>
        </a:spcBef>
        <a:spcAft>
          <a:spcPts val="0"/>
        </a:spcAft>
        <a:buClrTx/>
        <a:buSzTx/>
        <a:buFontTx/>
        <a:buNone/>
        <a:tabLst/>
        <a:defRPr sz="1100" b="0" i="0" u="none" strike="noStrike" cap="none" spc="0" baseline="0">
          <a:ln>
            <a:noFill/>
          </a:ln>
          <a:solidFill>
            <a:schemeClr val="tx1"/>
          </a:solidFill>
          <a:uFillTx/>
          <a:latin typeface="+mn-lt"/>
          <a:ea typeface="+mn-ea"/>
          <a:cs typeface="+mn-cs"/>
          <a:sym typeface="Helvetica Neue Light"/>
        </a:defRPr>
      </a:lvl2pPr>
      <a:lvl3pPr marL="0" marR="0" indent="228600" algn="ctr" defTabSz="410766" latinLnBrk="0">
        <a:lnSpc>
          <a:spcPct val="100000"/>
        </a:lnSpc>
        <a:spcBef>
          <a:spcPts val="0"/>
        </a:spcBef>
        <a:spcAft>
          <a:spcPts val="0"/>
        </a:spcAft>
        <a:buClrTx/>
        <a:buSzTx/>
        <a:buFontTx/>
        <a:buNone/>
        <a:tabLst/>
        <a:defRPr sz="1100" b="0" i="0" u="none" strike="noStrike" cap="none" spc="0" baseline="0">
          <a:ln>
            <a:noFill/>
          </a:ln>
          <a:solidFill>
            <a:schemeClr val="tx1"/>
          </a:solidFill>
          <a:uFillTx/>
          <a:latin typeface="+mn-lt"/>
          <a:ea typeface="+mn-ea"/>
          <a:cs typeface="+mn-cs"/>
          <a:sym typeface="Helvetica Neue Light"/>
        </a:defRPr>
      </a:lvl3pPr>
      <a:lvl4pPr marL="0" marR="0" indent="342900" algn="ctr" defTabSz="410766" latinLnBrk="0">
        <a:lnSpc>
          <a:spcPct val="100000"/>
        </a:lnSpc>
        <a:spcBef>
          <a:spcPts val="0"/>
        </a:spcBef>
        <a:spcAft>
          <a:spcPts val="0"/>
        </a:spcAft>
        <a:buClrTx/>
        <a:buSzTx/>
        <a:buFontTx/>
        <a:buNone/>
        <a:tabLst/>
        <a:defRPr sz="1100" b="0" i="0" u="none" strike="noStrike" cap="none" spc="0" baseline="0">
          <a:ln>
            <a:noFill/>
          </a:ln>
          <a:solidFill>
            <a:schemeClr val="tx1"/>
          </a:solidFill>
          <a:uFillTx/>
          <a:latin typeface="+mn-lt"/>
          <a:ea typeface="+mn-ea"/>
          <a:cs typeface="+mn-cs"/>
          <a:sym typeface="Helvetica Neue Light"/>
        </a:defRPr>
      </a:lvl4pPr>
      <a:lvl5pPr marL="0" marR="0" indent="457200" algn="ctr" defTabSz="410766" latinLnBrk="0">
        <a:lnSpc>
          <a:spcPct val="100000"/>
        </a:lnSpc>
        <a:spcBef>
          <a:spcPts val="0"/>
        </a:spcBef>
        <a:spcAft>
          <a:spcPts val="0"/>
        </a:spcAft>
        <a:buClrTx/>
        <a:buSzTx/>
        <a:buFontTx/>
        <a:buNone/>
        <a:tabLst/>
        <a:defRPr sz="1100" b="0" i="0" u="none" strike="noStrike" cap="none" spc="0" baseline="0">
          <a:ln>
            <a:noFill/>
          </a:ln>
          <a:solidFill>
            <a:schemeClr val="tx1"/>
          </a:solidFill>
          <a:uFillTx/>
          <a:latin typeface="+mn-lt"/>
          <a:ea typeface="+mn-ea"/>
          <a:cs typeface="+mn-cs"/>
          <a:sym typeface="Helvetica Neue Light"/>
        </a:defRPr>
      </a:lvl5pPr>
      <a:lvl6pPr marL="0" marR="0" indent="571500" algn="ctr" defTabSz="410766" latinLnBrk="0">
        <a:lnSpc>
          <a:spcPct val="100000"/>
        </a:lnSpc>
        <a:spcBef>
          <a:spcPts val="0"/>
        </a:spcBef>
        <a:spcAft>
          <a:spcPts val="0"/>
        </a:spcAft>
        <a:buClrTx/>
        <a:buSzTx/>
        <a:buFontTx/>
        <a:buNone/>
        <a:tabLst/>
        <a:defRPr sz="1100" b="0" i="0" u="none" strike="noStrike" cap="none" spc="0" baseline="0">
          <a:ln>
            <a:noFill/>
          </a:ln>
          <a:solidFill>
            <a:schemeClr val="tx1"/>
          </a:solidFill>
          <a:uFillTx/>
          <a:latin typeface="+mn-lt"/>
          <a:ea typeface="+mn-ea"/>
          <a:cs typeface="+mn-cs"/>
          <a:sym typeface="Helvetica Neue Light"/>
        </a:defRPr>
      </a:lvl6pPr>
      <a:lvl7pPr marL="0" marR="0" indent="685800" algn="ctr" defTabSz="410766" latinLnBrk="0">
        <a:lnSpc>
          <a:spcPct val="100000"/>
        </a:lnSpc>
        <a:spcBef>
          <a:spcPts val="0"/>
        </a:spcBef>
        <a:spcAft>
          <a:spcPts val="0"/>
        </a:spcAft>
        <a:buClrTx/>
        <a:buSzTx/>
        <a:buFontTx/>
        <a:buNone/>
        <a:tabLst/>
        <a:defRPr sz="1100" b="0" i="0" u="none" strike="noStrike" cap="none" spc="0" baseline="0">
          <a:ln>
            <a:noFill/>
          </a:ln>
          <a:solidFill>
            <a:schemeClr val="tx1"/>
          </a:solidFill>
          <a:uFillTx/>
          <a:latin typeface="+mn-lt"/>
          <a:ea typeface="+mn-ea"/>
          <a:cs typeface="+mn-cs"/>
          <a:sym typeface="Helvetica Neue Light"/>
        </a:defRPr>
      </a:lvl7pPr>
      <a:lvl8pPr marL="0" marR="0" indent="800100" algn="ctr" defTabSz="410766" latinLnBrk="0">
        <a:lnSpc>
          <a:spcPct val="100000"/>
        </a:lnSpc>
        <a:spcBef>
          <a:spcPts val="0"/>
        </a:spcBef>
        <a:spcAft>
          <a:spcPts val="0"/>
        </a:spcAft>
        <a:buClrTx/>
        <a:buSzTx/>
        <a:buFontTx/>
        <a:buNone/>
        <a:tabLst/>
        <a:defRPr sz="1100" b="0" i="0" u="none" strike="noStrike" cap="none" spc="0" baseline="0">
          <a:ln>
            <a:noFill/>
          </a:ln>
          <a:solidFill>
            <a:schemeClr val="tx1"/>
          </a:solidFill>
          <a:uFillTx/>
          <a:latin typeface="+mn-lt"/>
          <a:ea typeface="+mn-ea"/>
          <a:cs typeface="+mn-cs"/>
          <a:sym typeface="Helvetica Neue Light"/>
        </a:defRPr>
      </a:lvl8pPr>
      <a:lvl9pPr marL="0" marR="0" indent="914400" algn="ctr" defTabSz="410766" latinLnBrk="0">
        <a:lnSpc>
          <a:spcPct val="100000"/>
        </a:lnSpc>
        <a:spcBef>
          <a:spcPts val="0"/>
        </a:spcBef>
        <a:spcAft>
          <a:spcPts val="0"/>
        </a:spcAft>
        <a:buClrTx/>
        <a:buSzTx/>
        <a:buFontTx/>
        <a:buNone/>
        <a:tabLst/>
        <a:defRPr sz="1100" b="0" i="0" u="none" strike="noStrike" cap="none" spc="0" baseline="0">
          <a:ln>
            <a:noFill/>
          </a:ln>
          <a:solidFill>
            <a:schemeClr val="tx1"/>
          </a:solidFill>
          <a:uFillTx/>
          <a:latin typeface="+mn-lt"/>
          <a:ea typeface="+mn-ea"/>
          <a:cs typeface="+mn-cs"/>
          <a:sym typeface="Helvetica Neue Light"/>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12.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jpe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34.png"/></Relationships>
</file>

<file path=ppt/slides/_rels/slide3.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2.xml"/><Relationship Id="rId1" Type="http://schemas.openxmlformats.org/officeDocument/2006/relationships/slideLayout" Target="../slideLayouts/slideLayout5.xml"/><Relationship Id="rId4" Type="http://schemas.openxmlformats.org/officeDocument/2006/relationships/image" Target="../media/image14.png"/></Relationships>
</file>

<file path=ppt/slides/_rels/slide3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3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12.png"/><Relationship Id="rId3" Type="http://schemas.openxmlformats.org/officeDocument/2006/relationships/image" Target="../media/image40.png"/><Relationship Id="rId7" Type="http://schemas.openxmlformats.org/officeDocument/2006/relationships/image" Target="../media/image44.png"/><Relationship Id="rId12" Type="http://schemas.openxmlformats.org/officeDocument/2006/relationships/image" Target="../media/image49.png"/><Relationship Id="rId2"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image" Target="../media/image43.png"/><Relationship Id="rId11" Type="http://schemas.openxmlformats.org/officeDocument/2006/relationships/image" Target="../media/image48.png"/><Relationship Id="rId5" Type="http://schemas.openxmlformats.org/officeDocument/2006/relationships/image" Target="../media/image42.png"/><Relationship Id="rId10" Type="http://schemas.openxmlformats.org/officeDocument/2006/relationships/image" Target="../media/image47.png"/><Relationship Id="rId4" Type="http://schemas.openxmlformats.org/officeDocument/2006/relationships/image" Target="../media/image41.png"/><Relationship Id="rId9" Type="http://schemas.openxmlformats.org/officeDocument/2006/relationships/image" Target="../media/image46.png"/></Relationships>
</file>

<file path=ppt/slides/_rels/slide3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3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3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4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5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70.png"/><Relationship Id="rId7" Type="http://schemas.openxmlformats.org/officeDocument/2006/relationships/image" Target="../media/image12.png"/><Relationship Id="rId2" Type="http://schemas.openxmlformats.org/officeDocument/2006/relationships/image" Target="../media/image69.png"/><Relationship Id="rId1" Type="http://schemas.openxmlformats.org/officeDocument/2006/relationships/slideLayout" Target="../slideLayouts/slideLayout2.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6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hyperlink" Target="https://github.com/ajeetraina/hellowhale" TargetMode="External"/><Relationship Id="rId2" Type="http://schemas.openxmlformats.org/officeDocument/2006/relationships/hyperlink" Target="https://play-with-docker.com/" TargetMode="Externa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hyperlink" Target="https://github.com/collabnix/dockerlabs/blob/master/beginners/building-your-first-alpine-container.md" TargetMode="Externa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7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7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3" Type="http://schemas.openxmlformats.org/officeDocument/2006/relationships/hyperlink" Target="https://docs.docker.com/" TargetMode="External"/><Relationship Id="rId2" Type="http://schemas.openxmlformats.org/officeDocument/2006/relationships/hyperlink" Target="https://github.com/collabnix/dockerlabs" TargetMode="External"/><Relationship Id="rId1" Type="http://schemas.openxmlformats.org/officeDocument/2006/relationships/slideLayout" Target="../slideLayouts/slideLayout3.xml"/><Relationship Id="rId5" Type="http://schemas.openxmlformats.org/officeDocument/2006/relationships/image" Target="../media/image12.png"/><Relationship Id="rId4" Type="http://schemas.openxmlformats.org/officeDocument/2006/relationships/hyperlink" Target="http://www.collabnix.com/" TargetMode="External"/></Relationships>
</file>

<file path=ppt/slides/_rels/slide8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9.jpeg"/><Relationship Id="rId1" Type="http://schemas.openxmlformats.org/officeDocument/2006/relationships/slideLayout" Target="../slideLayouts/slideLayout4.xml"/><Relationship Id="rId5" Type="http://schemas.openxmlformats.org/officeDocument/2006/relationships/image" Target="../media/image81.png"/><Relationship Id="rId4" Type="http://schemas.openxmlformats.org/officeDocument/2006/relationships/image" Target="../media/image80.png"/></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 name="Title Text"/>
          <p:cNvSpPr txBox="1">
            <a:spLocks noGrp="1"/>
          </p:cNvSpPr>
          <p:nvPr>
            <p:ph type="body" sz="quarter" idx="14"/>
          </p:nvPr>
        </p:nvSpPr>
        <p:spPr>
          <a:xfrm>
            <a:off x="2558327" y="3166375"/>
            <a:ext cx="9060516" cy="1624285"/>
          </a:xfrm>
          <a:prstGeom prst="rect">
            <a:avLst/>
          </a:prstGeom>
        </p:spPr>
        <p:txBody>
          <a:bodyPr>
            <a:normAutofit/>
          </a:bodyPr>
          <a:lstStyle/>
          <a:p>
            <a:r>
              <a:rPr lang="en-US" dirty="0"/>
              <a:t>           </a:t>
            </a:r>
            <a:r>
              <a:rPr lang="en-US" sz="6400" dirty="0"/>
              <a:t>Demystifying Docker</a:t>
            </a:r>
            <a:endParaRPr sz="6400" dirty="0"/>
          </a:p>
        </p:txBody>
      </p:sp>
      <p:pic>
        <p:nvPicPr>
          <p:cNvPr id="4" name="Picture 3"/>
          <p:cNvPicPr>
            <a:picLocks noChangeAspect="1"/>
          </p:cNvPicPr>
          <p:nvPr/>
        </p:nvPicPr>
        <p:blipFill>
          <a:blip r:embed="rId3"/>
          <a:stretch>
            <a:fillRect/>
          </a:stretch>
        </p:blipFill>
        <p:spPr>
          <a:xfrm>
            <a:off x="6132442" y="928892"/>
            <a:ext cx="3766931" cy="2327982"/>
          </a:xfrm>
          <a:prstGeom prst="rect">
            <a:avLst/>
          </a:prstGeom>
        </p:spPr>
      </p:pic>
      <p:pic>
        <p:nvPicPr>
          <p:cNvPr id="2" name="Picture 1"/>
          <p:cNvPicPr>
            <a:picLocks noChangeAspect="1"/>
          </p:cNvPicPr>
          <p:nvPr/>
        </p:nvPicPr>
        <p:blipFill>
          <a:blip r:embed="rId4"/>
          <a:stretch>
            <a:fillRect/>
          </a:stretch>
        </p:blipFill>
        <p:spPr>
          <a:xfrm>
            <a:off x="10845195" y="6044383"/>
            <a:ext cx="1220425" cy="813617"/>
          </a:xfrm>
          <a:prstGeom prst="rect">
            <a:avLst/>
          </a:prstGeom>
        </p:spPr>
      </p:pic>
      <p:pic>
        <p:nvPicPr>
          <p:cNvPr id="5" name="Google Shape;1176;p87"/>
          <p:cNvPicPr preferRelativeResize="0"/>
          <p:nvPr/>
        </p:nvPicPr>
        <p:blipFill rotWithShape="1">
          <a:blip r:embed="rId5">
            <a:alphaModFix/>
          </a:blip>
          <a:srcRect b="-14012"/>
          <a:stretch/>
        </p:blipFill>
        <p:spPr>
          <a:xfrm>
            <a:off x="10845195" y="5884678"/>
            <a:ext cx="989350" cy="797410"/>
          </a:xfrm>
          <a:prstGeom prst="rect">
            <a:avLst/>
          </a:prstGeom>
          <a:noFill/>
          <a:ln>
            <a:noFill/>
          </a:ln>
        </p:spPr>
      </p:pic>
    </p:spTree>
    <p:extLst>
      <p:ext uri="{BB962C8B-B14F-4D97-AF65-F5344CB8AC3E}">
        <p14:creationId xmlns:p14="http://schemas.microsoft.com/office/powerpoint/2010/main" val="180142823"/>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4"/>
          </p:nvPr>
        </p:nvSpPr>
        <p:spPr>
          <a:xfrm>
            <a:off x="676574" y="420468"/>
            <a:ext cx="10124877" cy="932210"/>
          </a:xfrm>
        </p:spPr>
        <p:txBody>
          <a:bodyPr>
            <a:normAutofit lnSpcReduction="10000"/>
          </a:bodyPr>
          <a:lstStyle/>
          <a:p>
            <a:r>
              <a:rPr lang="en-US" dirty="0"/>
              <a:t>Successful Software Development</a:t>
            </a:r>
          </a:p>
        </p:txBody>
      </p:sp>
      <p:sp>
        <p:nvSpPr>
          <p:cNvPr id="4" name="Isosceles Triangle 3"/>
          <p:cNvSpPr/>
          <p:nvPr/>
        </p:nvSpPr>
        <p:spPr>
          <a:xfrm>
            <a:off x="4144618" y="2075849"/>
            <a:ext cx="2653748" cy="2216427"/>
          </a:xfrm>
          <a:prstGeom prst="triangle">
            <a:avLst/>
          </a:prstGeom>
          <a:solidFill>
            <a:srgbClr val="FFC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5" name="TextBox 4"/>
          <p:cNvSpPr txBox="1"/>
          <p:nvPr/>
        </p:nvSpPr>
        <p:spPr>
          <a:xfrm>
            <a:off x="4263887" y="1352678"/>
            <a:ext cx="2415209" cy="42126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Helvetica Neue"/>
                <a:ea typeface="Helvetica Neue"/>
                <a:cs typeface="Helvetica Neue"/>
                <a:sym typeface="Helvetica Neue"/>
              </a:rPr>
              <a:t>Architecture</a:t>
            </a:r>
          </a:p>
        </p:txBody>
      </p:sp>
      <p:sp>
        <p:nvSpPr>
          <p:cNvPr id="6" name="TextBox 5"/>
          <p:cNvSpPr txBox="1"/>
          <p:nvPr/>
        </p:nvSpPr>
        <p:spPr>
          <a:xfrm>
            <a:off x="2375452" y="4009052"/>
            <a:ext cx="2415209" cy="12522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Helvetica Neue"/>
                <a:ea typeface="Helvetica Neue"/>
                <a:cs typeface="Helvetica Neue"/>
                <a:sym typeface="Helvetica Neue"/>
              </a:rPr>
              <a:t>Process</a:t>
            </a:r>
          </a:p>
          <a:p>
            <a:pPr marL="0" marR="0" indent="0" algn="ctr" defTabSz="821531" rtl="0" fontAlgn="auto" latinLnBrk="0" hangingPunct="0">
              <a:lnSpc>
                <a:spcPct val="100000"/>
              </a:lnSpc>
              <a:spcBef>
                <a:spcPts val="0"/>
              </a:spcBef>
              <a:spcAft>
                <a:spcPts val="0"/>
              </a:spcAft>
              <a:buClrTx/>
              <a:buSzTx/>
              <a:buFontTx/>
              <a:buNone/>
              <a:tabLst/>
            </a:pPr>
            <a:endParaRPr lang="en-US" sz="1800" b="0" dirty="0"/>
          </a:p>
          <a:p>
            <a:pPr marL="0" marR="0" indent="0" algn="ctr" defTabSz="821531"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Helvetica Neue"/>
                <a:ea typeface="Helvetica Neue"/>
                <a:cs typeface="Helvetica Neue"/>
                <a:sym typeface="Helvetica Neue"/>
              </a:rPr>
              <a:t>Agile</a:t>
            </a:r>
          </a:p>
          <a:p>
            <a:pPr marL="0" marR="0" indent="0" algn="ctr" defTabSz="821531" rtl="0" fontAlgn="auto" latinLnBrk="0" hangingPunct="0">
              <a:lnSpc>
                <a:spcPct val="100000"/>
              </a:lnSpc>
              <a:spcBef>
                <a:spcPts val="0"/>
              </a:spcBef>
              <a:spcAft>
                <a:spcPts val="0"/>
              </a:spcAft>
              <a:buClrTx/>
              <a:buSzTx/>
              <a:buFontTx/>
              <a:buNone/>
              <a:tabLst/>
            </a:pPr>
            <a:r>
              <a:rPr lang="en-US" sz="1800" b="0" dirty="0"/>
              <a:t>Continuous Delivery</a:t>
            </a:r>
            <a:endParaRPr kumimoji="0" lang="en-US" sz="1800" b="0"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7" name="TextBox 6"/>
          <p:cNvSpPr txBox="1"/>
          <p:nvPr/>
        </p:nvSpPr>
        <p:spPr>
          <a:xfrm>
            <a:off x="6477002" y="4101246"/>
            <a:ext cx="2259496" cy="152926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lang="en-US" sz="1800" b="0" dirty="0"/>
              <a:t>Organization</a:t>
            </a:r>
          </a:p>
          <a:p>
            <a:pPr marL="0" marR="0" indent="0" algn="ctr" defTabSz="821531"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sym typeface="Helvetica Neue"/>
            </a:endParaRPr>
          </a:p>
          <a:p>
            <a:pPr marL="0" marR="0" indent="0" algn="ctr" defTabSz="821531" rtl="0" fontAlgn="auto" latinLnBrk="0" hangingPunct="0">
              <a:lnSpc>
                <a:spcPct val="100000"/>
              </a:lnSpc>
              <a:spcBef>
                <a:spcPts val="0"/>
              </a:spcBef>
              <a:spcAft>
                <a:spcPts val="0"/>
              </a:spcAft>
              <a:buClrTx/>
              <a:buSzTx/>
              <a:buFontTx/>
              <a:buNone/>
              <a:tabLst/>
            </a:pPr>
            <a:r>
              <a:rPr lang="en-US" sz="1800" b="0" dirty="0"/>
              <a:t>Small</a:t>
            </a:r>
          </a:p>
          <a:p>
            <a:pPr marL="0" marR="0" indent="0" algn="ctr" defTabSz="821531"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sym typeface="Helvetica Neue"/>
              </a:rPr>
              <a:t>Autonomous</a:t>
            </a:r>
            <a:r>
              <a:rPr kumimoji="0" lang="en-US" sz="1800" b="0" i="0" u="none" strike="noStrike" cap="none" spc="0" normalizeH="0" dirty="0">
                <a:ln>
                  <a:noFill/>
                </a:ln>
                <a:solidFill>
                  <a:srgbClr val="000000"/>
                </a:solidFill>
                <a:effectLst/>
                <a:uFillTx/>
                <a:sym typeface="Helvetica Neue"/>
              </a:rPr>
              <a:t> </a:t>
            </a:r>
          </a:p>
          <a:p>
            <a:pPr marL="0" marR="0" indent="0" algn="ctr" defTabSz="821531" rtl="0" fontAlgn="auto" latinLnBrk="0" hangingPunct="0">
              <a:lnSpc>
                <a:spcPct val="100000"/>
              </a:lnSpc>
              <a:spcBef>
                <a:spcPts val="0"/>
              </a:spcBef>
              <a:spcAft>
                <a:spcPts val="0"/>
              </a:spcAft>
              <a:buClrTx/>
              <a:buSzTx/>
              <a:buFontTx/>
              <a:buNone/>
              <a:tabLst/>
            </a:pPr>
            <a:r>
              <a:rPr lang="en-US" sz="1800" b="0" dirty="0"/>
              <a:t>team</a:t>
            </a:r>
            <a:endParaRPr kumimoji="0" lang="en-US" sz="1800" b="0" i="0" u="none" strike="noStrike" cap="none" spc="0" normalizeH="0" baseline="0" dirty="0">
              <a:ln>
                <a:noFill/>
              </a:ln>
              <a:solidFill>
                <a:srgbClr val="000000"/>
              </a:solidFill>
              <a:effectLst/>
              <a:uFillTx/>
              <a:sym typeface="Helvetica Neue"/>
            </a:endParaRPr>
          </a:p>
        </p:txBody>
      </p:sp>
      <p:pic>
        <p:nvPicPr>
          <p:cNvPr id="8" name="Picture 7"/>
          <p:cNvPicPr>
            <a:picLocks noChangeAspect="1"/>
          </p:cNvPicPr>
          <p:nvPr/>
        </p:nvPicPr>
        <p:blipFill>
          <a:blip r:embed="rId2"/>
          <a:stretch>
            <a:fillRect/>
          </a:stretch>
        </p:blipFill>
        <p:spPr>
          <a:xfrm>
            <a:off x="10876606" y="5961398"/>
            <a:ext cx="1308188" cy="796241"/>
          </a:xfrm>
          <a:prstGeom prst="rect">
            <a:avLst/>
          </a:prstGeom>
        </p:spPr>
      </p:pic>
    </p:spTree>
    <p:extLst>
      <p:ext uri="{BB962C8B-B14F-4D97-AF65-F5344CB8AC3E}">
        <p14:creationId xmlns:p14="http://schemas.microsoft.com/office/powerpoint/2010/main" val="4079612351"/>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4"/>
          </p:nvPr>
        </p:nvSpPr>
        <p:spPr>
          <a:xfrm>
            <a:off x="676574" y="420468"/>
            <a:ext cx="10124877" cy="932210"/>
          </a:xfrm>
        </p:spPr>
        <p:txBody>
          <a:bodyPr>
            <a:normAutofit lnSpcReduction="10000"/>
          </a:bodyPr>
          <a:lstStyle/>
          <a:p>
            <a:r>
              <a:rPr lang="en-US" dirty="0"/>
              <a:t>Successful Software Development</a:t>
            </a:r>
          </a:p>
        </p:txBody>
      </p:sp>
      <p:sp>
        <p:nvSpPr>
          <p:cNvPr id="4" name="Isosceles Triangle 3"/>
          <p:cNvSpPr/>
          <p:nvPr/>
        </p:nvSpPr>
        <p:spPr>
          <a:xfrm>
            <a:off x="4144618" y="2075849"/>
            <a:ext cx="2653748" cy="2216427"/>
          </a:xfrm>
          <a:prstGeom prst="triangle">
            <a:avLst/>
          </a:prstGeom>
          <a:solidFill>
            <a:srgbClr val="FFC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5" name="TextBox 4"/>
          <p:cNvSpPr txBox="1"/>
          <p:nvPr/>
        </p:nvSpPr>
        <p:spPr>
          <a:xfrm>
            <a:off x="3818117" y="1377582"/>
            <a:ext cx="3131323" cy="6982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Helvetica Neue"/>
                <a:ea typeface="Helvetica Neue"/>
                <a:cs typeface="Helvetica Neue"/>
                <a:sym typeface="Helvetica Neue"/>
              </a:rPr>
              <a:t>Architecture</a:t>
            </a:r>
          </a:p>
          <a:p>
            <a:pPr marL="0" marR="0" indent="0" algn="ctr" defTabSz="821531" rtl="0" fontAlgn="auto" latinLnBrk="0" hangingPunct="0">
              <a:lnSpc>
                <a:spcPct val="100000"/>
              </a:lnSpc>
              <a:spcBef>
                <a:spcPts val="0"/>
              </a:spcBef>
              <a:spcAft>
                <a:spcPts val="0"/>
              </a:spcAft>
              <a:buClrTx/>
              <a:buSzTx/>
              <a:buFontTx/>
              <a:buNone/>
              <a:tabLst/>
            </a:pPr>
            <a:r>
              <a:rPr lang="en-US" sz="1800" b="0" dirty="0"/>
              <a:t>Monolthic Vs Microservices</a:t>
            </a:r>
            <a:endParaRPr kumimoji="0" lang="en-US" sz="1800" b="0"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6" name="TextBox 5"/>
          <p:cNvSpPr txBox="1"/>
          <p:nvPr/>
        </p:nvSpPr>
        <p:spPr>
          <a:xfrm>
            <a:off x="2375452" y="4009052"/>
            <a:ext cx="2415209" cy="12522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Helvetica Neue"/>
                <a:ea typeface="Helvetica Neue"/>
                <a:cs typeface="Helvetica Neue"/>
                <a:sym typeface="Helvetica Neue"/>
              </a:rPr>
              <a:t>Process</a:t>
            </a:r>
          </a:p>
          <a:p>
            <a:pPr marL="0" marR="0" indent="0" algn="ctr" defTabSz="821531" rtl="0" fontAlgn="auto" latinLnBrk="0" hangingPunct="0">
              <a:lnSpc>
                <a:spcPct val="100000"/>
              </a:lnSpc>
              <a:spcBef>
                <a:spcPts val="0"/>
              </a:spcBef>
              <a:spcAft>
                <a:spcPts val="0"/>
              </a:spcAft>
              <a:buClrTx/>
              <a:buSzTx/>
              <a:buFontTx/>
              <a:buNone/>
              <a:tabLst/>
            </a:pPr>
            <a:endParaRPr lang="en-US" sz="1800" b="0" dirty="0"/>
          </a:p>
          <a:p>
            <a:pPr marL="0" marR="0" indent="0" algn="ctr" defTabSz="821531"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Helvetica Neue"/>
                <a:ea typeface="Helvetica Neue"/>
                <a:cs typeface="Helvetica Neue"/>
                <a:sym typeface="Helvetica Neue"/>
              </a:rPr>
              <a:t>Agile</a:t>
            </a:r>
          </a:p>
          <a:p>
            <a:pPr marL="0" marR="0" indent="0" algn="ctr" defTabSz="821531" rtl="0" fontAlgn="auto" latinLnBrk="0" hangingPunct="0">
              <a:lnSpc>
                <a:spcPct val="100000"/>
              </a:lnSpc>
              <a:spcBef>
                <a:spcPts val="0"/>
              </a:spcBef>
              <a:spcAft>
                <a:spcPts val="0"/>
              </a:spcAft>
              <a:buClrTx/>
              <a:buSzTx/>
              <a:buFontTx/>
              <a:buNone/>
              <a:tabLst/>
            </a:pPr>
            <a:r>
              <a:rPr lang="en-US" sz="1800" b="0" dirty="0"/>
              <a:t>Continuous Delivery</a:t>
            </a:r>
            <a:endParaRPr kumimoji="0" lang="en-US" sz="1800" b="0"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7" name="TextBox 6"/>
          <p:cNvSpPr txBox="1"/>
          <p:nvPr/>
        </p:nvSpPr>
        <p:spPr>
          <a:xfrm>
            <a:off x="6477002" y="4101246"/>
            <a:ext cx="2259496" cy="152926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lang="en-US" sz="1800" b="0" dirty="0"/>
              <a:t>Organization</a:t>
            </a:r>
          </a:p>
          <a:p>
            <a:pPr marL="0" marR="0" indent="0" algn="ctr" defTabSz="821531"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sym typeface="Helvetica Neue"/>
            </a:endParaRPr>
          </a:p>
          <a:p>
            <a:pPr marL="0" marR="0" indent="0" algn="ctr" defTabSz="821531" rtl="0" fontAlgn="auto" latinLnBrk="0" hangingPunct="0">
              <a:lnSpc>
                <a:spcPct val="100000"/>
              </a:lnSpc>
              <a:spcBef>
                <a:spcPts val="0"/>
              </a:spcBef>
              <a:spcAft>
                <a:spcPts val="0"/>
              </a:spcAft>
              <a:buClrTx/>
              <a:buSzTx/>
              <a:buFontTx/>
              <a:buNone/>
              <a:tabLst/>
            </a:pPr>
            <a:r>
              <a:rPr lang="en-US" sz="1800" b="0" dirty="0"/>
              <a:t>Small</a:t>
            </a:r>
          </a:p>
          <a:p>
            <a:pPr marL="0" marR="0" indent="0" algn="ctr" defTabSz="821531"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sym typeface="Helvetica Neue"/>
              </a:rPr>
              <a:t>Autonomous</a:t>
            </a:r>
            <a:r>
              <a:rPr kumimoji="0" lang="en-US" sz="1800" b="0" i="0" u="none" strike="noStrike" cap="none" spc="0" normalizeH="0" dirty="0">
                <a:ln>
                  <a:noFill/>
                </a:ln>
                <a:solidFill>
                  <a:srgbClr val="000000"/>
                </a:solidFill>
                <a:effectLst/>
                <a:uFillTx/>
                <a:sym typeface="Helvetica Neue"/>
              </a:rPr>
              <a:t> </a:t>
            </a:r>
          </a:p>
          <a:p>
            <a:pPr marL="0" marR="0" indent="0" algn="ctr" defTabSz="821531" rtl="0" fontAlgn="auto" latinLnBrk="0" hangingPunct="0">
              <a:lnSpc>
                <a:spcPct val="100000"/>
              </a:lnSpc>
              <a:spcBef>
                <a:spcPts val="0"/>
              </a:spcBef>
              <a:spcAft>
                <a:spcPts val="0"/>
              </a:spcAft>
              <a:buClrTx/>
              <a:buSzTx/>
              <a:buFontTx/>
              <a:buNone/>
              <a:tabLst/>
            </a:pPr>
            <a:r>
              <a:rPr lang="en-US" sz="1800" b="0" dirty="0"/>
              <a:t>team</a:t>
            </a:r>
            <a:endParaRPr kumimoji="0" lang="en-US" sz="1800" b="0" i="0" u="none" strike="noStrike" cap="none" spc="0" normalizeH="0" baseline="0" dirty="0">
              <a:ln>
                <a:noFill/>
              </a:ln>
              <a:solidFill>
                <a:srgbClr val="000000"/>
              </a:solidFill>
              <a:effectLst/>
              <a:uFillTx/>
              <a:sym typeface="Helvetica Neue"/>
            </a:endParaRPr>
          </a:p>
        </p:txBody>
      </p:sp>
      <p:pic>
        <p:nvPicPr>
          <p:cNvPr id="8" name="Picture 7"/>
          <p:cNvPicPr>
            <a:picLocks noChangeAspect="1"/>
          </p:cNvPicPr>
          <p:nvPr/>
        </p:nvPicPr>
        <p:blipFill>
          <a:blip r:embed="rId2"/>
          <a:stretch>
            <a:fillRect/>
          </a:stretch>
        </p:blipFill>
        <p:spPr>
          <a:xfrm>
            <a:off x="10876606" y="5961398"/>
            <a:ext cx="1308188" cy="796241"/>
          </a:xfrm>
          <a:prstGeom prst="rect">
            <a:avLst/>
          </a:prstGeom>
        </p:spPr>
      </p:pic>
    </p:spTree>
    <p:extLst>
      <p:ext uri="{BB962C8B-B14F-4D97-AF65-F5344CB8AC3E}">
        <p14:creationId xmlns:p14="http://schemas.microsoft.com/office/powerpoint/2010/main" val="2757270570"/>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4"/>
          </p:nvPr>
        </p:nvSpPr>
        <p:spPr>
          <a:xfrm>
            <a:off x="1231933" y="393193"/>
            <a:ext cx="10124877" cy="932210"/>
          </a:xfrm>
        </p:spPr>
        <p:txBody>
          <a:bodyPr>
            <a:normAutofit lnSpcReduction="10000"/>
          </a:bodyPr>
          <a:lstStyle/>
          <a:p>
            <a:r>
              <a:rPr lang="en-US" dirty="0">
                <a:cs typeface="Helvetica" panose="020B0604020202020204" pitchFamily="34" charset="0"/>
              </a:rPr>
              <a:t>A Close Look at Monolithic </a:t>
            </a:r>
          </a:p>
        </p:txBody>
      </p:sp>
      <p:sp>
        <p:nvSpPr>
          <p:cNvPr id="7" name="Rectangle 6"/>
          <p:cNvSpPr/>
          <p:nvPr/>
        </p:nvSpPr>
        <p:spPr>
          <a:xfrm>
            <a:off x="2031403" y="2249647"/>
            <a:ext cx="1106424" cy="4572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Helvetica" panose="020B0604020202020204" pitchFamily="34" charset="0"/>
                <a:cs typeface="Helvetica" panose="020B0604020202020204" pitchFamily="34" charset="0"/>
              </a:rPr>
              <a:t>Browser</a:t>
            </a:r>
          </a:p>
        </p:txBody>
      </p:sp>
      <p:sp>
        <p:nvSpPr>
          <p:cNvPr id="8" name="Rectangle 7"/>
          <p:cNvSpPr/>
          <p:nvPr/>
        </p:nvSpPr>
        <p:spPr>
          <a:xfrm>
            <a:off x="2031403" y="3516665"/>
            <a:ext cx="1106424" cy="447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Helvetica" panose="020B0604020202020204" pitchFamily="34" charset="0"/>
                <a:cs typeface="Helvetica" panose="020B0604020202020204" pitchFamily="34" charset="0"/>
              </a:rPr>
              <a:t>Client App</a:t>
            </a:r>
          </a:p>
        </p:txBody>
      </p:sp>
      <p:sp>
        <p:nvSpPr>
          <p:cNvPr id="9" name="Rectangle 8"/>
          <p:cNvSpPr/>
          <p:nvPr/>
        </p:nvSpPr>
        <p:spPr>
          <a:xfrm>
            <a:off x="4946057" y="1566424"/>
            <a:ext cx="2578608" cy="3711583"/>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10" name="Rectangle 9"/>
          <p:cNvSpPr/>
          <p:nvPr/>
        </p:nvSpPr>
        <p:spPr>
          <a:xfrm>
            <a:off x="5320961" y="2046565"/>
            <a:ext cx="1883664" cy="532898"/>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Helvetica" panose="020B0604020202020204" pitchFamily="34" charset="0"/>
                <a:cs typeface="Helvetica" panose="020B0604020202020204" pitchFamily="34" charset="0"/>
              </a:rPr>
              <a:t>Storefront UI Module</a:t>
            </a:r>
          </a:p>
        </p:txBody>
      </p:sp>
      <p:sp>
        <p:nvSpPr>
          <p:cNvPr id="11" name="Rectangle 10"/>
          <p:cNvSpPr/>
          <p:nvPr/>
        </p:nvSpPr>
        <p:spPr>
          <a:xfrm>
            <a:off x="5320961" y="2838040"/>
            <a:ext cx="1883664" cy="532898"/>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Helvetica" panose="020B0604020202020204" pitchFamily="34" charset="0"/>
                <a:cs typeface="Helvetica" panose="020B0604020202020204" pitchFamily="34" charset="0"/>
              </a:rPr>
              <a:t>Catalog</a:t>
            </a:r>
          </a:p>
          <a:p>
            <a:pPr algn="ctr"/>
            <a:r>
              <a:rPr lang="en-US" dirty="0">
                <a:solidFill>
                  <a:schemeClr val="tx1"/>
                </a:solidFill>
                <a:latin typeface="Helvetica" panose="020B0604020202020204" pitchFamily="34" charset="0"/>
                <a:cs typeface="Helvetica" panose="020B0604020202020204" pitchFamily="34" charset="0"/>
              </a:rPr>
              <a:t>Module</a:t>
            </a:r>
          </a:p>
        </p:txBody>
      </p:sp>
      <p:sp>
        <p:nvSpPr>
          <p:cNvPr id="12" name="Rectangle 11"/>
          <p:cNvSpPr/>
          <p:nvPr/>
        </p:nvSpPr>
        <p:spPr>
          <a:xfrm>
            <a:off x="5320961" y="3625177"/>
            <a:ext cx="1883664" cy="532898"/>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Helvetica" panose="020B0604020202020204" pitchFamily="34" charset="0"/>
                <a:cs typeface="Helvetica" panose="020B0604020202020204" pitchFamily="34" charset="0"/>
              </a:rPr>
              <a:t>Reviews</a:t>
            </a:r>
          </a:p>
          <a:p>
            <a:pPr algn="ctr"/>
            <a:r>
              <a:rPr lang="en-US" dirty="0">
                <a:solidFill>
                  <a:schemeClr val="tx1"/>
                </a:solidFill>
                <a:latin typeface="Helvetica" panose="020B0604020202020204" pitchFamily="34" charset="0"/>
                <a:cs typeface="Helvetica" panose="020B0604020202020204" pitchFamily="34" charset="0"/>
              </a:rPr>
              <a:t>Module</a:t>
            </a:r>
          </a:p>
        </p:txBody>
      </p:sp>
      <p:sp>
        <p:nvSpPr>
          <p:cNvPr id="13" name="Rectangle 12"/>
          <p:cNvSpPr/>
          <p:nvPr/>
        </p:nvSpPr>
        <p:spPr>
          <a:xfrm>
            <a:off x="5320961" y="4357451"/>
            <a:ext cx="1883664" cy="532898"/>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Helvetica" panose="020B0604020202020204" pitchFamily="34" charset="0"/>
                <a:cs typeface="Helvetica" panose="020B0604020202020204" pitchFamily="34" charset="0"/>
              </a:rPr>
              <a:t>Orders</a:t>
            </a:r>
          </a:p>
          <a:p>
            <a:pPr algn="ctr"/>
            <a:r>
              <a:rPr lang="en-US" dirty="0">
                <a:solidFill>
                  <a:schemeClr val="tx1"/>
                </a:solidFill>
                <a:latin typeface="Helvetica" panose="020B0604020202020204" pitchFamily="34" charset="0"/>
                <a:cs typeface="Helvetica" panose="020B0604020202020204" pitchFamily="34" charset="0"/>
              </a:rPr>
              <a:t>Module</a:t>
            </a:r>
          </a:p>
        </p:txBody>
      </p:sp>
      <p:cxnSp>
        <p:nvCxnSpPr>
          <p:cNvPr id="16" name="Straight Arrow Connector 15"/>
          <p:cNvCxnSpPr/>
          <p:nvPr/>
        </p:nvCxnSpPr>
        <p:spPr>
          <a:xfrm>
            <a:off x="3181266" y="2410798"/>
            <a:ext cx="1764791" cy="5790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8" idx="3"/>
            <a:endCxn id="9" idx="1"/>
          </p:cNvCxnSpPr>
          <p:nvPr/>
        </p:nvCxnSpPr>
        <p:spPr>
          <a:xfrm flipV="1">
            <a:off x="3137827" y="3422216"/>
            <a:ext cx="1808230" cy="3183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3616746" y="2264631"/>
            <a:ext cx="850391" cy="338554"/>
          </a:xfrm>
          <a:prstGeom prst="rect">
            <a:avLst/>
          </a:prstGeom>
          <a:noFill/>
        </p:spPr>
        <p:txBody>
          <a:bodyPr wrap="square" rtlCol="0">
            <a:spAutoFit/>
          </a:bodyPr>
          <a:lstStyle/>
          <a:p>
            <a:r>
              <a:rPr lang="en-US" sz="1600" dirty="0">
                <a:latin typeface="Helvetica" panose="020B0604020202020204" pitchFamily="34" charset="0"/>
                <a:cs typeface="Helvetica" panose="020B0604020202020204" pitchFamily="34" charset="0"/>
              </a:rPr>
              <a:t>HTML</a:t>
            </a:r>
          </a:p>
        </p:txBody>
      </p:sp>
      <p:sp>
        <p:nvSpPr>
          <p:cNvPr id="19" name="TextBox 18"/>
          <p:cNvSpPr txBox="1"/>
          <p:nvPr/>
        </p:nvSpPr>
        <p:spPr>
          <a:xfrm>
            <a:off x="3316135" y="3740565"/>
            <a:ext cx="1451614" cy="338554"/>
          </a:xfrm>
          <a:prstGeom prst="rect">
            <a:avLst/>
          </a:prstGeom>
          <a:noFill/>
        </p:spPr>
        <p:txBody>
          <a:bodyPr wrap="square" rtlCol="0">
            <a:spAutoFit/>
          </a:bodyPr>
          <a:lstStyle/>
          <a:p>
            <a:r>
              <a:rPr lang="en-US" sz="1600" dirty="0">
                <a:latin typeface="Helvetica" panose="020B0604020202020204" pitchFamily="34" charset="0"/>
                <a:cs typeface="Helvetica" panose="020B0604020202020204" pitchFamily="34" charset="0"/>
              </a:rPr>
              <a:t>REST/JSON</a:t>
            </a:r>
          </a:p>
        </p:txBody>
      </p:sp>
      <p:sp>
        <p:nvSpPr>
          <p:cNvPr id="20" name="Flowchart: Magnetic Disk 19"/>
          <p:cNvSpPr/>
          <p:nvPr/>
        </p:nvSpPr>
        <p:spPr>
          <a:xfrm>
            <a:off x="8347625" y="2747630"/>
            <a:ext cx="1307592" cy="877547"/>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Helvetica" panose="020B0604020202020204" pitchFamily="34" charset="0"/>
                <a:cs typeface="Helvetica" panose="020B0604020202020204" pitchFamily="34" charset="0"/>
              </a:rPr>
              <a:t>Database</a:t>
            </a:r>
          </a:p>
        </p:txBody>
      </p:sp>
      <p:cxnSp>
        <p:nvCxnSpPr>
          <p:cNvPr id="21" name="Straight Connector 20"/>
          <p:cNvCxnSpPr>
            <a:endCxn id="20" idx="2"/>
          </p:cNvCxnSpPr>
          <p:nvPr/>
        </p:nvCxnSpPr>
        <p:spPr>
          <a:xfrm flipV="1">
            <a:off x="7524665" y="3186404"/>
            <a:ext cx="822960" cy="3161"/>
          </a:xfrm>
          <a:prstGeom prst="line">
            <a:avLst/>
          </a:prstGeom>
        </p:spPr>
        <p:style>
          <a:lnRef idx="1">
            <a:schemeClr val="accent1"/>
          </a:lnRef>
          <a:fillRef idx="0">
            <a:schemeClr val="accent1"/>
          </a:fillRef>
          <a:effectRef idx="0">
            <a:schemeClr val="accent1"/>
          </a:effectRef>
          <a:fontRef idx="minor">
            <a:schemeClr val="tx1"/>
          </a:fontRef>
        </p:style>
      </p:cxnSp>
      <p:pic>
        <p:nvPicPr>
          <p:cNvPr id="22" name="Picture 21"/>
          <p:cNvPicPr>
            <a:picLocks noChangeAspect="1"/>
          </p:cNvPicPr>
          <p:nvPr/>
        </p:nvPicPr>
        <p:blipFill>
          <a:blip r:embed="rId3"/>
          <a:stretch>
            <a:fillRect/>
          </a:stretch>
        </p:blipFill>
        <p:spPr>
          <a:xfrm>
            <a:off x="10876606" y="5961398"/>
            <a:ext cx="1308188" cy="796241"/>
          </a:xfrm>
          <a:prstGeom prst="rect">
            <a:avLst/>
          </a:prstGeom>
        </p:spPr>
      </p:pic>
    </p:spTree>
    <p:extLst>
      <p:ext uri="{BB962C8B-B14F-4D97-AF65-F5344CB8AC3E}">
        <p14:creationId xmlns:p14="http://schemas.microsoft.com/office/powerpoint/2010/main" val="1468726855"/>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4"/>
          </p:nvPr>
        </p:nvSpPr>
        <p:spPr>
          <a:xfrm>
            <a:off x="1231933" y="393193"/>
            <a:ext cx="10124877" cy="932210"/>
          </a:xfrm>
        </p:spPr>
        <p:txBody>
          <a:bodyPr>
            <a:normAutofit lnSpcReduction="10000"/>
          </a:bodyPr>
          <a:lstStyle/>
          <a:p>
            <a:r>
              <a:rPr lang="en-US" dirty="0">
                <a:cs typeface="Helvetica" panose="020B0604020202020204" pitchFamily="34" charset="0"/>
              </a:rPr>
              <a:t>A Close Look at Monolithic </a:t>
            </a:r>
          </a:p>
        </p:txBody>
      </p:sp>
      <p:sp>
        <p:nvSpPr>
          <p:cNvPr id="7" name="Rectangle 6"/>
          <p:cNvSpPr/>
          <p:nvPr/>
        </p:nvSpPr>
        <p:spPr>
          <a:xfrm>
            <a:off x="2031403" y="2249647"/>
            <a:ext cx="1106424" cy="4572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Helvetica" panose="020B0604020202020204" pitchFamily="34" charset="0"/>
                <a:cs typeface="Helvetica" panose="020B0604020202020204" pitchFamily="34" charset="0"/>
              </a:rPr>
              <a:t>Browser</a:t>
            </a:r>
          </a:p>
        </p:txBody>
      </p:sp>
      <p:sp>
        <p:nvSpPr>
          <p:cNvPr id="8" name="Rectangle 7"/>
          <p:cNvSpPr/>
          <p:nvPr/>
        </p:nvSpPr>
        <p:spPr>
          <a:xfrm>
            <a:off x="2031403" y="3516665"/>
            <a:ext cx="1106424" cy="5624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Helvetica" panose="020B0604020202020204" pitchFamily="34" charset="0"/>
                <a:cs typeface="Helvetica" panose="020B0604020202020204" pitchFamily="34" charset="0"/>
              </a:rPr>
              <a:t>Client App</a:t>
            </a:r>
          </a:p>
        </p:txBody>
      </p:sp>
      <p:sp>
        <p:nvSpPr>
          <p:cNvPr id="9" name="Rectangle 8"/>
          <p:cNvSpPr/>
          <p:nvPr/>
        </p:nvSpPr>
        <p:spPr>
          <a:xfrm>
            <a:off x="4946057" y="1566424"/>
            <a:ext cx="2578608" cy="3711583"/>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10" name="Rectangle 9"/>
          <p:cNvSpPr/>
          <p:nvPr/>
        </p:nvSpPr>
        <p:spPr>
          <a:xfrm>
            <a:off x="5320961" y="2046565"/>
            <a:ext cx="1883664" cy="532898"/>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Helvetica" panose="020B0604020202020204" pitchFamily="34" charset="0"/>
                <a:cs typeface="Helvetica" panose="020B0604020202020204" pitchFamily="34" charset="0"/>
              </a:rPr>
              <a:t>Storefront UI Module</a:t>
            </a:r>
          </a:p>
        </p:txBody>
      </p:sp>
      <p:sp>
        <p:nvSpPr>
          <p:cNvPr id="11" name="Rectangle 10"/>
          <p:cNvSpPr/>
          <p:nvPr/>
        </p:nvSpPr>
        <p:spPr>
          <a:xfrm>
            <a:off x="5320961" y="2838040"/>
            <a:ext cx="1883664" cy="532898"/>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Helvetica" panose="020B0604020202020204" pitchFamily="34" charset="0"/>
                <a:cs typeface="Helvetica" panose="020B0604020202020204" pitchFamily="34" charset="0"/>
              </a:rPr>
              <a:t>Catalog</a:t>
            </a:r>
          </a:p>
          <a:p>
            <a:pPr algn="ctr"/>
            <a:r>
              <a:rPr lang="en-US" dirty="0">
                <a:solidFill>
                  <a:schemeClr val="tx1"/>
                </a:solidFill>
                <a:latin typeface="Helvetica" panose="020B0604020202020204" pitchFamily="34" charset="0"/>
                <a:cs typeface="Helvetica" panose="020B0604020202020204" pitchFamily="34" charset="0"/>
              </a:rPr>
              <a:t>Module</a:t>
            </a:r>
          </a:p>
        </p:txBody>
      </p:sp>
      <p:sp>
        <p:nvSpPr>
          <p:cNvPr id="12" name="Rectangle 11"/>
          <p:cNvSpPr/>
          <p:nvPr/>
        </p:nvSpPr>
        <p:spPr>
          <a:xfrm>
            <a:off x="5320961" y="3625177"/>
            <a:ext cx="1883664" cy="532898"/>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Helvetica" panose="020B0604020202020204" pitchFamily="34" charset="0"/>
                <a:cs typeface="Helvetica" panose="020B0604020202020204" pitchFamily="34" charset="0"/>
              </a:rPr>
              <a:t>Reviews</a:t>
            </a:r>
          </a:p>
          <a:p>
            <a:pPr algn="ctr"/>
            <a:r>
              <a:rPr lang="en-US" dirty="0">
                <a:solidFill>
                  <a:schemeClr val="tx1"/>
                </a:solidFill>
                <a:latin typeface="Helvetica" panose="020B0604020202020204" pitchFamily="34" charset="0"/>
                <a:cs typeface="Helvetica" panose="020B0604020202020204" pitchFamily="34" charset="0"/>
              </a:rPr>
              <a:t>Module</a:t>
            </a:r>
          </a:p>
        </p:txBody>
      </p:sp>
      <p:sp>
        <p:nvSpPr>
          <p:cNvPr id="13" name="Rectangle 12"/>
          <p:cNvSpPr/>
          <p:nvPr/>
        </p:nvSpPr>
        <p:spPr>
          <a:xfrm>
            <a:off x="5320961" y="4357451"/>
            <a:ext cx="1883664" cy="532898"/>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Helvetica" panose="020B0604020202020204" pitchFamily="34" charset="0"/>
                <a:cs typeface="Helvetica" panose="020B0604020202020204" pitchFamily="34" charset="0"/>
              </a:rPr>
              <a:t>Orders</a:t>
            </a:r>
          </a:p>
          <a:p>
            <a:pPr algn="ctr"/>
            <a:r>
              <a:rPr lang="en-US" dirty="0">
                <a:solidFill>
                  <a:schemeClr val="tx1"/>
                </a:solidFill>
                <a:latin typeface="Helvetica" panose="020B0604020202020204" pitchFamily="34" charset="0"/>
                <a:cs typeface="Helvetica" panose="020B0604020202020204" pitchFamily="34" charset="0"/>
              </a:rPr>
              <a:t>Module</a:t>
            </a:r>
          </a:p>
        </p:txBody>
      </p:sp>
      <p:sp>
        <p:nvSpPr>
          <p:cNvPr id="14" name="TextBox 13"/>
          <p:cNvSpPr txBox="1"/>
          <p:nvPr/>
        </p:nvSpPr>
        <p:spPr>
          <a:xfrm>
            <a:off x="5841319" y="1603322"/>
            <a:ext cx="1051560" cy="338554"/>
          </a:xfrm>
          <a:prstGeom prst="rect">
            <a:avLst/>
          </a:prstGeom>
          <a:noFill/>
        </p:spPr>
        <p:txBody>
          <a:bodyPr wrap="square" rtlCol="0">
            <a:spAutoFit/>
          </a:bodyPr>
          <a:lstStyle/>
          <a:p>
            <a:r>
              <a:rPr lang="en-US" dirty="0">
                <a:latin typeface="Helvetica" panose="020B0604020202020204" pitchFamily="34" charset="0"/>
                <a:cs typeface="Helvetica" panose="020B0604020202020204" pitchFamily="34" charset="0"/>
              </a:rPr>
              <a:t>WAR</a:t>
            </a:r>
          </a:p>
        </p:txBody>
      </p:sp>
      <p:sp>
        <p:nvSpPr>
          <p:cNvPr id="15" name="TextBox 14"/>
          <p:cNvSpPr txBox="1"/>
          <p:nvPr/>
        </p:nvSpPr>
        <p:spPr>
          <a:xfrm>
            <a:off x="5612719" y="4908675"/>
            <a:ext cx="1363306" cy="338554"/>
          </a:xfrm>
          <a:prstGeom prst="rect">
            <a:avLst/>
          </a:prstGeom>
          <a:noFill/>
        </p:spPr>
        <p:txBody>
          <a:bodyPr wrap="square" rtlCol="0">
            <a:spAutoFit/>
          </a:bodyPr>
          <a:lstStyle/>
          <a:p>
            <a:r>
              <a:rPr lang="en-US" dirty="0">
                <a:latin typeface="Helvetica" panose="020B0604020202020204" pitchFamily="34" charset="0"/>
                <a:cs typeface="Helvetica" panose="020B0604020202020204" pitchFamily="34" charset="0"/>
              </a:rPr>
              <a:t>Tomcat</a:t>
            </a:r>
          </a:p>
        </p:txBody>
      </p:sp>
      <p:cxnSp>
        <p:nvCxnSpPr>
          <p:cNvPr id="16" name="Straight Arrow Connector 15"/>
          <p:cNvCxnSpPr/>
          <p:nvPr/>
        </p:nvCxnSpPr>
        <p:spPr>
          <a:xfrm>
            <a:off x="3181266" y="2410798"/>
            <a:ext cx="1764791" cy="5790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8" idx="3"/>
            <a:endCxn id="9" idx="1"/>
          </p:cNvCxnSpPr>
          <p:nvPr/>
        </p:nvCxnSpPr>
        <p:spPr>
          <a:xfrm flipV="1">
            <a:off x="3137827" y="3422216"/>
            <a:ext cx="1808230" cy="3756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3616746" y="2264631"/>
            <a:ext cx="850391" cy="338554"/>
          </a:xfrm>
          <a:prstGeom prst="rect">
            <a:avLst/>
          </a:prstGeom>
          <a:noFill/>
        </p:spPr>
        <p:txBody>
          <a:bodyPr wrap="square" rtlCol="0">
            <a:spAutoFit/>
          </a:bodyPr>
          <a:lstStyle/>
          <a:p>
            <a:r>
              <a:rPr lang="en-US" sz="1600" dirty="0">
                <a:latin typeface="Helvetica" panose="020B0604020202020204" pitchFamily="34" charset="0"/>
                <a:cs typeface="Helvetica" panose="020B0604020202020204" pitchFamily="34" charset="0"/>
              </a:rPr>
              <a:t>HTML</a:t>
            </a:r>
          </a:p>
        </p:txBody>
      </p:sp>
      <p:sp>
        <p:nvSpPr>
          <p:cNvPr id="19" name="TextBox 18"/>
          <p:cNvSpPr txBox="1"/>
          <p:nvPr/>
        </p:nvSpPr>
        <p:spPr>
          <a:xfrm>
            <a:off x="3316135" y="3740565"/>
            <a:ext cx="1451614" cy="338554"/>
          </a:xfrm>
          <a:prstGeom prst="rect">
            <a:avLst/>
          </a:prstGeom>
          <a:noFill/>
        </p:spPr>
        <p:txBody>
          <a:bodyPr wrap="square" rtlCol="0">
            <a:spAutoFit/>
          </a:bodyPr>
          <a:lstStyle/>
          <a:p>
            <a:r>
              <a:rPr lang="en-US" sz="1600" dirty="0">
                <a:latin typeface="Helvetica" panose="020B0604020202020204" pitchFamily="34" charset="0"/>
                <a:cs typeface="Helvetica" panose="020B0604020202020204" pitchFamily="34" charset="0"/>
              </a:rPr>
              <a:t>REST/JSON</a:t>
            </a:r>
          </a:p>
        </p:txBody>
      </p:sp>
      <p:sp>
        <p:nvSpPr>
          <p:cNvPr id="20" name="Flowchart: Magnetic Disk 19"/>
          <p:cNvSpPr/>
          <p:nvPr/>
        </p:nvSpPr>
        <p:spPr>
          <a:xfrm>
            <a:off x="8347625" y="2747630"/>
            <a:ext cx="1307592" cy="877547"/>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Helvetica" panose="020B0604020202020204" pitchFamily="34" charset="0"/>
                <a:cs typeface="Helvetica" panose="020B0604020202020204" pitchFamily="34" charset="0"/>
              </a:rPr>
              <a:t>Database</a:t>
            </a:r>
          </a:p>
        </p:txBody>
      </p:sp>
      <p:cxnSp>
        <p:nvCxnSpPr>
          <p:cNvPr id="21" name="Straight Connector 20"/>
          <p:cNvCxnSpPr>
            <a:endCxn id="20" idx="2"/>
          </p:cNvCxnSpPr>
          <p:nvPr/>
        </p:nvCxnSpPr>
        <p:spPr>
          <a:xfrm flipV="1">
            <a:off x="7524665" y="3186404"/>
            <a:ext cx="822960" cy="3161"/>
          </a:xfrm>
          <a:prstGeom prst="line">
            <a:avLst/>
          </a:prstGeom>
        </p:spPr>
        <p:style>
          <a:lnRef idx="1">
            <a:schemeClr val="accent1"/>
          </a:lnRef>
          <a:fillRef idx="0">
            <a:schemeClr val="accent1"/>
          </a:fillRef>
          <a:effectRef idx="0">
            <a:schemeClr val="accent1"/>
          </a:effectRef>
          <a:fontRef idx="minor">
            <a:schemeClr val="tx1"/>
          </a:fontRef>
        </p:style>
      </p:cxnSp>
      <p:pic>
        <p:nvPicPr>
          <p:cNvPr id="22" name="Picture 21"/>
          <p:cNvPicPr>
            <a:picLocks noChangeAspect="1"/>
          </p:cNvPicPr>
          <p:nvPr/>
        </p:nvPicPr>
        <p:blipFill>
          <a:blip r:embed="rId3"/>
          <a:stretch>
            <a:fillRect/>
          </a:stretch>
        </p:blipFill>
        <p:spPr>
          <a:xfrm>
            <a:off x="10876606" y="5961398"/>
            <a:ext cx="1308188" cy="796241"/>
          </a:xfrm>
          <a:prstGeom prst="rect">
            <a:avLst/>
          </a:prstGeom>
        </p:spPr>
      </p:pic>
    </p:spTree>
    <p:extLst>
      <p:ext uri="{BB962C8B-B14F-4D97-AF65-F5344CB8AC3E}">
        <p14:creationId xmlns:p14="http://schemas.microsoft.com/office/powerpoint/2010/main" val="3799074534"/>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626876" y="1402667"/>
            <a:ext cx="9252619" cy="4052149"/>
          </a:xfrm>
        </p:spPr>
        <p:txBody>
          <a:bodyPr>
            <a:normAutofit/>
          </a:bodyPr>
          <a:lstStyle/>
          <a:p>
            <a:r>
              <a:rPr lang="en-US" sz="2100" dirty="0"/>
              <a:t>Simple to Develop, Test, Deploy &amp; Scale</a:t>
            </a:r>
          </a:p>
          <a:p>
            <a:pPr marL="457200" indent="-457200">
              <a:buFontTx/>
              <a:buChar char="-"/>
            </a:pPr>
            <a:endParaRPr lang="en-US" sz="2100" dirty="0"/>
          </a:p>
          <a:p>
            <a:pPr marL="457200" indent="-457200">
              <a:buFontTx/>
              <a:buChar char="-"/>
            </a:pPr>
            <a:endParaRPr lang="en-US" sz="2100" dirty="0"/>
          </a:p>
          <a:p>
            <a:pPr marL="457200" indent="-457200">
              <a:buFontTx/>
              <a:buChar char="-"/>
            </a:pPr>
            <a:r>
              <a:rPr lang="en-US" sz="2100" dirty="0"/>
              <a:t>Simple to develop because of all the tools and IDEs support to that kind of application by default.</a:t>
            </a:r>
          </a:p>
          <a:p>
            <a:pPr marL="457200" indent="-457200">
              <a:buFontTx/>
              <a:buChar char="-"/>
            </a:pPr>
            <a:endParaRPr lang="en-US" sz="2100" dirty="0"/>
          </a:p>
          <a:p>
            <a:pPr marL="457200" indent="-457200">
              <a:buFontTx/>
              <a:buChar char="-"/>
            </a:pPr>
            <a:r>
              <a:rPr lang="en-US" sz="2100" dirty="0"/>
              <a:t>Easy to deploy because all components are packed into one bundle.</a:t>
            </a:r>
          </a:p>
          <a:p>
            <a:pPr marL="457200" indent="-457200">
              <a:buFontTx/>
              <a:buChar char="-"/>
            </a:pPr>
            <a:endParaRPr lang="en-US" sz="2100" dirty="0"/>
          </a:p>
          <a:p>
            <a:pPr marL="457200" indent="-457200">
              <a:buFontTx/>
              <a:buChar char="-"/>
            </a:pPr>
            <a:r>
              <a:rPr lang="en-US" sz="2100" dirty="0"/>
              <a:t>Easy to scale the whole application.</a:t>
            </a:r>
          </a:p>
          <a:p>
            <a:endParaRPr lang="en-US" sz="2100" b="1" dirty="0"/>
          </a:p>
          <a:p>
            <a:endParaRPr lang="en-US" sz="5500" b="1" dirty="0"/>
          </a:p>
          <a:p>
            <a:pPr marL="457200" indent="-457200">
              <a:buFontTx/>
              <a:buChar char="-"/>
            </a:pPr>
            <a:endParaRPr lang="en-US" sz="5500" dirty="0"/>
          </a:p>
          <a:p>
            <a:pPr marL="457200" indent="-457200">
              <a:buFontTx/>
              <a:buChar char="-"/>
            </a:pPr>
            <a:endParaRPr lang="en-US" sz="2900" dirty="0"/>
          </a:p>
          <a:p>
            <a:endParaRPr lang="en-US" dirty="0"/>
          </a:p>
        </p:txBody>
      </p:sp>
      <p:sp>
        <p:nvSpPr>
          <p:cNvPr id="3" name="Text Placeholder 2"/>
          <p:cNvSpPr>
            <a:spLocks noGrp="1"/>
          </p:cNvSpPr>
          <p:nvPr>
            <p:ph type="body" sz="quarter" idx="14"/>
          </p:nvPr>
        </p:nvSpPr>
        <p:spPr>
          <a:xfrm>
            <a:off x="626877" y="437625"/>
            <a:ext cx="10124877" cy="932210"/>
          </a:xfrm>
        </p:spPr>
        <p:txBody>
          <a:bodyPr>
            <a:normAutofit lnSpcReduction="10000"/>
          </a:bodyPr>
          <a:lstStyle/>
          <a:p>
            <a:r>
              <a:rPr lang="en-US" dirty="0"/>
              <a:t>Benefits of Monolith</a:t>
            </a:r>
          </a:p>
        </p:txBody>
      </p:sp>
      <p:pic>
        <p:nvPicPr>
          <p:cNvPr id="4" name="Picture 3"/>
          <p:cNvPicPr>
            <a:picLocks noChangeAspect="1"/>
          </p:cNvPicPr>
          <p:nvPr/>
        </p:nvPicPr>
        <p:blipFill>
          <a:blip r:embed="rId2"/>
          <a:stretch>
            <a:fillRect/>
          </a:stretch>
        </p:blipFill>
        <p:spPr>
          <a:xfrm>
            <a:off x="10876606" y="5961398"/>
            <a:ext cx="1308188" cy="796241"/>
          </a:xfrm>
          <a:prstGeom prst="rect">
            <a:avLst/>
          </a:prstGeom>
        </p:spPr>
      </p:pic>
    </p:spTree>
    <p:extLst>
      <p:ext uri="{BB962C8B-B14F-4D97-AF65-F5344CB8AC3E}">
        <p14:creationId xmlns:p14="http://schemas.microsoft.com/office/powerpoint/2010/main" val="3491303026"/>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normAutofit fontScale="92500" lnSpcReduction="10000"/>
          </a:bodyPr>
          <a:lstStyle/>
          <a:p>
            <a:endParaRPr lang="en-US"/>
          </a:p>
        </p:txBody>
      </p:sp>
      <p:sp>
        <p:nvSpPr>
          <p:cNvPr id="3" name="Text Placeholder 2"/>
          <p:cNvSpPr>
            <a:spLocks noGrp="1"/>
          </p:cNvSpPr>
          <p:nvPr>
            <p:ph type="body" sz="quarter" idx="14"/>
          </p:nvPr>
        </p:nvSpPr>
        <p:spPr/>
        <p:txBody>
          <a:bodyPr>
            <a:normAutofit lnSpcReduction="10000"/>
          </a:bodyPr>
          <a:lstStyle/>
          <a:p>
            <a:endParaRPr lang="en-US"/>
          </a:p>
        </p:txBody>
      </p:sp>
      <p:pic>
        <p:nvPicPr>
          <p:cNvPr id="4" name="Picture 3"/>
          <p:cNvPicPr>
            <a:picLocks noChangeAspect="1"/>
          </p:cNvPicPr>
          <p:nvPr/>
        </p:nvPicPr>
        <p:blipFill>
          <a:blip r:embed="rId2"/>
          <a:stretch>
            <a:fillRect/>
          </a:stretch>
        </p:blipFill>
        <p:spPr>
          <a:xfrm>
            <a:off x="461461" y="212651"/>
            <a:ext cx="9965069" cy="5582093"/>
          </a:xfrm>
          <a:prstGeom prst="rect">
            <a:avLst/>
          </a:prstGeom>
        </p:spPr>
      </p:pic>
      <p:pic>
        <p:nvPicPr>
          <p:cNvPr id="5" name="Picture 4"/>
          <p:cNvPicPr>
            <a:picLocks noChangeAspect="1"/>
          </p:cNvPicPr>
          <p:nvPr/>
        </p:nvPicPr>
        <p:blipFill>
          <a:blip r:embed="rId3"/>
          <a:stretch>
            <a:fillRect/>
          </a:stretch>
        </p:blipFill>
        <p:spPr>
          <a:xfrm>
            <a:off x="10876606" y="5961398"/>
            <a:ext cx="1308188" cy="796241"/>
          </a:xfrm>
          <a:prstGeom prst="rect">
            <a:avLst/>
          </a:prstGeom>
        </p:spPr>
      </p:pic>
    </p:spTree>
    <p:extLst>
      <p:ext uri="{BB962C8B-B14F-4D97-AF65-F5344CB8AC3E}">
        <p14:creationId xmlns:p14="http://schemas.microsoft.com/office/powerpoint/2010/main" val="3317239035"/>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626876" y="1551753"/>
            <a:ext cx="8964385" cy="3189211"/>
          </a:xfrm>
        </p:spPr>
        <p:txBody>
          <a:bodyPr>
            <a:normAutofit fontScale="55000" lnSpcReduction="20000"/>
          </a:bodyPr>
          <a:lstStyle/>
          <a:p>
            <a:endParaRPr lang="en-US" sz="3300" b="1" dirty="0"/>
          </a:p>
          <a:p>
            <a:pPr marL="457200" indent="-457200">
              <a:buFontTx/>
              <a:buChar char="-"/>
            </a:pPr>
            <a:endParaRPr lang="en-US" sz="3300" dirty="0"/>
          </a:p>
          <a:p>
            <a:pPr marL="457200" indent="-457200">
              <a:buFontTx/>
              <a:buChar char="-"/>
            </a:pPr>
            <a:r>
              <a:rPr lang="en-US" sz="3300" dirty="0"/>
              <a:t>Very difficult to maintain</a:t>
            </a:r>
          </a:p>
          <a:p>
            <a:pPr marL="457200" indent="-457200">
              <a:buFontTx/>
              <a:buChar char="-"/>
            </a:pPr>
            <a:endParaRPr lang="en-US" sz="3300" dirty="0"/>
          </a:p>
          <a:p>
            <a:pPr marL="457200" indent="-457200">
              <a:buFontTx/>
              <a:buChar char="-"/>
            </a:pPr>
            <a:r>
              <a:rPr lang="en-US" sz="3300" dirty="0"/>
              <a:t>One component failure will cause the whole system to fail.</a:t>
            </a:r>
          </a:p>
          <a:p>
            <a:pPr marL="457200" indent="-457200">
              <a:buFontTx/>
              <a:buChar char="-"/>
            </a:pPr>
            <a:endParaRPr lang="en-US" sz="3300" dirty="0"/>
          </a:p>
          <a:p>
            <a:pPr marL="457200" indent="-457200">
              <a:buFontTx/>
              <a:buChar char="-"/>
            </a:pPr>
            <a:r>
              <a:rPr lang="en-US" sz="3300" dirty="0"/>
              <a:t>Very difficult to understand and create the patches for monolithic applications.</a:t>
            </a:r>
          </a:p>
          <a:p>
            <a:pPr marL="457200" indent="-457200">
              <a:buFontTx/>
              <a:buChar char="-"/>
            </a:pPr>
            <a:endParaRPr lang="en-US" sz="3300" dirty="0"/>
          </a:p>
          <a:p>
            <a:pPr marL="457200" indent="-457200">
              <a:buFontTx/>
              <a:buChar char="-"/>
            </a:pPr>
            <a:r>
              <a:rPr lang="en-US" sz="3300" dirty="0"/>
              <a:t>Adapting to new technology is very challengeable.</a:t>
            </a:r>
          </a:p>
          <a:p>
            <a:pPr marL="457200" indent="-457200">
              <a:buFontTx/>
              <a:buChar char="-"/>
            </a:pPr>
            <a:endParaRPr lang="en-US" sz="3300" dirty="0"/>
          </a:p>
          <a:p>
            <a:pPr marL="457200" indent="-457200">
              <a:buFontTx/>
              <a:buChar char="-"/>
            </a:pPr>
            <a:r>
              <a:rPr lang="en-US" sz="3300" dirty="0"/>
              <a:t>Take a long time to startup because all the components need to get started.</a:t>
            </a:r>
          </a:p>
          <a:p>
            <a:pPr marL="457200" indent="-457200">
              <a:buFontTx/>
              <a:buChar char="-"/>
            </a:pPr>
            <a:endParaRPr lang="en-US" sz="5500" dirty="0"/>
          </a:p>
          <a:p>
            <a:pPr marL="457200" indent="-457200">
              <a:buFontTx/>
              <a:buChar char="-"/>
            </a:pPr>
            <a:endParaRPr lang="en-US" sz="4500" dirty="0"/>
          </a:p>
          <a:p>
            <a:pPr marL="457200" indent="-457200">
              <a:buFontTx/>
              <a:buChar char="-"/>
            </a:pPr>
            <a:endParaRPr lang="en-US" sz="2900" dirty="0"/>
          </a:p>
          <a:p>
            <a:endParaRPr lang="en-US" dirty="0"/>
          </a:p>
        </p:txBody>
      </p:sp>
      <p:sp>
        <p:nvSpPr>
          <p:cNvPr id="3" name="Text Placeholder 2"/>
          <p:cNvSpPr>
            <a:spLocks noGrp="1"/>
          </p:cNvSpPr>
          <p:nvPr>
            <p:ph type="body" sz="quarter" idx="14"/>
          </p:nvPr>
        </p:nvSpPr>
        <p:spPr>
          <a:xfrm>
            <a:off x="626877" y="437625"/>
            <a:ext cx="10124877" cy="932210"/>
          </a:xfrm>
        </p:spPr>
        <p:txBody>
          <a:bodyPr>
            <a:normAutofit lnSpcReduction="10000"/>
          </a:bodyPr>
          <a:lstStyle/>
          <a:p>
            <a:r>
              <a:rPr lang="en-US" dirty="0"/>
              <a:t>Disadvantages of Monolith</a:t>
            </a:r>
          </a:p>
        </p:txBody>
      </p:sp>
      <p:pic>
        <p:nvPicPr>
          <p:cNvPr id="4" name="Picture 3"/>
          <p:cNvPicPr>
            <a:picLocks noChangeAspect="1"/>
          </p:cNvPicPr>
          <p:nvPr/>
        </p:nvPicPr>
        <p:blipFill>
          <a:blip r:embed="rId3"/>
          <a:stretch>
            <a:fillRect/>
          </a:stretch>
        </p:blipFill>
        <p:spPr>
          <a:xfrm>
            <a:off x="10876606" y="5961398"/>
            <a:ext cx="1308188" cy="796241"/>
          </a:xfrm>
          <a:prstGeom prst="rect">
            <a:avLst/>
          </a:prstGeom>
        </p:spPr>
      </p:pic>
    </p:spTree>
    <p:extLst>
      <p:ext uri="{BB962C8B-B14F-4D97-AF65-F5344CB8AC3E}">
        <p14:creationId xmlns:p14="http://schemas.microsoft.com/office/powerpoint/2010/main" val="3524512045"/>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p:cNvSpPr txBox="1">
            <a:spLocks/>
          </p:cNvSpPr>
          <p:nvPr/>
        </p:nvSpPr>
        <p:spPr>
          <a:xfrm>
            <a:off x="1487117" y="1828984"/>
            <a:ext cx="8511558" cy="3223365"/>
          </a:xfrm>
          <a:prstGeom prst="rect">
            <a:avLst/>
          </a:prstGeom>
          <a:noFill/>
        </p:spPr>
        <p:txBody>
          <a:bodyPr>
            <a:normAutofit/>
          </a:bodyPr>
          <a:lstStyle>
            <a:lvl1pPr marL="228600" indent="-228600" algn="l" rtl="0" eaLnBrk="1" fontAlgn="base" hangingPunct="1">
              <a:lnSpc>
                <a:spcPct val="100000"/>
              </a:lnSpc>
              <a:spcBef>
                <a:spcPts val="1200"/>
              </a:spcBef>
              <a:spcAft>
                <a:spcPts val="0"/>
              </a:spcAft>
              <a:buClr>
                <a:srgbClr val="AAAAAA"/>
              </a:buClr>
              <a:buFont typeface="Arial" pitchFamily="34" charset="0"/>
              <a:buChar char="•"/>
              <a:defRPr sz="1400">
                <a:solidFill>
                  <a:srgbClr val="000000"/>
                </a:solidFill>
                <a:latin typeface="+mj-lt"/>
                <a:ea typeface="Museo Sans For Dell" pitchFamily="2" charset="0"/>
                <a:cs typeface="+mn-cs"/>
              </a:defRPr>
            </a:lvl1pPr>
            <a:lvl2pPr marL="574675" indent="-233363" algn="l" rtl="0" eaLnBrk="1" fontAlgn="base" hangingPunct="1">
              <a:lnSpc>
                <a:spcPct val="100000"/>
              </a:lnSpc>
              <a:spcBef>
                <a:spcPts val="300"/>
              </a:spcBef>
              <a:spcAft>
                <a:spcPts val="0"/>
              </a:spcAft>
              <a:buClr>
                <a:srgbClr val="AAAAAA"/>
              </a:buClr>
              <a:buFont typeface="Museo Sans For Dell" pitchFamily="2" charset="0"/>
              <a:buChar char="–"/>
              <a:defRPr sz="1200" baseline="0">
                <a:solidFill>
                  <a:srgbClr val="000000"/>
                </a:solidFill>
                <a:latin typeface="+mj-lt"/>
                <a:ea typeface="Museo Sans For Dell" pitchFamily="2" charset="0"/>
              </a:defRPr>
            </a:lvl2pPr>
            <a:lvl3pPr marL="909638" indent="-220663" algn="l" rtl="0" eaLnBrk="1" fontAlgn="base" hangingPunct="1">
              <a:lnSpc>
                <a:spcPct val="100000"/>
              </a:lnSpc>
              <a:spcBef>
                <a:spcPts val="300"/>
              </a:spcBef>
              <a:spcAft>
                <a:spcPts val="0"/>
              </a:spcAft>
              <a:buClr>
                <a:srgbClr val="AAAAAA"/>
              </a:buClr>
              <a:buFont typeface="Museo Sans For Dell" pitchFamily="2" charset="0"/>
              <a:buChar char="›"/>
              <a:defRPr sz="1000" baseline="0">
                <a:solidFill>
                  <a:srgbClr val="000000"/>
                </a:solidFill>
                <a:latin typeface="+mj-lt"/>
                <a:ea typeface="Museo Sans For Dell" pitchFamily="2" charset="0"/>
              </a:defRPr>
            </a:lvl3pPr>
            <a:lvl4pPr marL="1246188" indent="-222250" algn="l" rtl="0" eaLnBrk="1" fontAlgn="base" hangingPunct="1">
              <a:lnSpc>
                <a:spcPct val="90000"/>
              </a:lnSpc>
              <a:spcBef>
                <a:spcPts val="300"/>
              </a:spcBef>
              <a:spcAft>
                <a:spcPts val="0"/>
              </a:spcAft>
              <a:buClr>
                <a:srgbClr val="AAAAAA"/>
              </a:buClr>
              <a:buFont typeface="Courier New" panose="02070309020205020404" pitchFamily="49" charset="0"/>
              <a:buChar char="o"/>
              <a:defRPr sz="1000" baseline="0">
                <a:solidFill>
                  <a:srgbClr val="000000"/>
                </a:solidFill>
                <a:latin typeface="+mj-lt"/>
                <a:ea typeface="Museo Sans For Dell" pitchFamily="2" charset="0"/>
              </a:defRPr>
            </a:lvl4pPr>
            <a:lvl5pPr marL="1608138" indent="-236538" algn="l" rtl="0" eaLnBrk="1" fontAlgn="base" hangingPunct="1">
              <a:lnSpc>
                <a:spcPct val="90000"/>
              </a:lnSpc>
              <a:spcBef>
                <a:spcPts val="800"/>
              </a:spcBef>
              <a:spcAft>
                <a:spcPct val="0"/>
              </a:spcAft>
              <a:buClr>
                <a:schemeClr val="bg1"/>
              </a:buClr>
              <a:buFont typeface="Museo For Dell 300" pitchFamily="50" charset="0"/>
              <a:buChar char="–"/>
              <a:defRPr sz="1800">
                <a:solidFill>
                  <a:schemeClr val="bg2"/>
                </a:solidFill>
                <a:latin typeface="Museo Sans For Dell" pitchFamily="2" charset="0"/>
                <a:ea typeface="Museo Sans For Dell" pitchFamily="2" charset="0"/>
              </a:defRPr>
            </a:lvl5pPr>
            <a:lvl6pPr marL="20653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6pPr>
            <a:lvl7pPr marL="25225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7pPr>
            <a:lvl8pPr marL="29797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8pPr>
            <a:lvl9pPr marL="34369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9pPr>
          </a:lstStyle>
          <a:p>
            <a:endParaRPr lang="en-US" kern="0" dirty="0">
              <a:latin typeface="Helvetica" panose="020B0604020202020204" pitchFamily="34" charset="0"/>
              <a:cs typeface="Helvetica" panose="020B0604020202020204" pitchFamily="34" charset="0"/>
            </a:endParaRPr>
          </a:p>
          <a:p>
            <a:endParaRPr lang="en-US" kern="0" dirty="0">
              <a:latin typeface="Helvetica" panose="020B0604020202020204" pitchFamily="34" charset="0"/>
              <a:cs typeface="Helvetica" panose="020B0604020202020204" pitchFamily="34" charset="0"/>
            </a:endParaRPr>
          </a:p>
          <a:p>
            <a:pPr marL="0" indent="0">
              <a:buFont typeface="Arial" pitchFamily="34" charset="0"/>
              <a:buNone/>
            </a:pPr>
            <a:r>
              <a:rPr lang="en-US" sz="1800" b="0" kern="0" dirty="0">
                <a:solidFill>
                  <a:schemeClr val="tx1"/>
                </a:solidFill>
                <a:latin typeface="Helvetica" panose="020B0604020202020204" pitchFamily="34" charset="0"/>
                <a:cs typeface="Helvetica" panose="020B0604020202020204" pitchFamily="34" charset="0"/>
              </a:rPr>
              <a:t>Today</a:t>
            </a:r>
          </a:p>
          <a:p>
            <a:pPr>
              <a:buFontTx/>
              <a:buChar char="-"/>
            </a:pPr>
            <a:r>
              <a:rPr lang="en-US" sz="1800" b="0" kern="0" dirty="0">
                <a:solidFill>
                  <a:schemeClr val="tx1"/>
                </a:solidFill>
                <a:latin typeface="Helvetica" panose="020B0604020202020204" pitchFamily="34" charset="0"/>
                <a:cs typeface="Helvetica" panose="020B0604020202020204" pitchFamily="34" charset="0"/>
              </a:rPr>
              <a:t>Apps are constantly developed</a:t>
            </a:r>
          </a:p>
          <a:p>
            <a:pPr>
              <a:buFontTx/>
              <a:buChar char="-"/>
            </a:pPr>
            <a:r>
              <a:rPr lang="en-US" sz="1800" b="0" dirty="0">
                <a:solidFill>
                  <a:schemeClr val="tx1"/>
                </a:solidFill>
                <a:latin typeface="Helvetica" panose="020B0604020202020204" pitchFamily="34" charset="0"/>
                <a:cs typeface="Helvetica" panose="020B0604020202020204" pitchFamily="34" charset="0"/>
              </a:rPr>
              <a:t>Built from loosely coupled components</a:t>
            </a:r>
          </a:p>
          <a:p>
            <a:pPr>
              <a:buFontTx/>
              <a:buChar char="-"/>
            </a:pPr>
            <a:r>
              <a:rPr lang="en-US" sz="1800" b="0" dirty="0">
                <a:solidFill>
                  <a:schemeClr val="tx1"/>
                </a:solidFill>
                <a:latin typeface="Helvetica" panose="020B0604020202020204" pitchFamily="34" charset="0"/>
                <a:cs typeface="Helvetica" panose="020B0604020202020204" pitchFamily="34" charset="0"/>
              </a:rPr>
              <a:t>New</a:t>
            </a:r>
            <a:r>
              <a:rPr lang="en-US" sz="1800" b="0" kern="0" dirty="0">
                <a:solidFill>
                  <a:schemeClr val="tx1"/>
                </a:solidFill>
                <a:latin typeface="Helvetica" panose="020B0604020202020204" pitchFamily="34" charset="0"/>
                <a:cs typeface="Helvetica" panose="020B0604020202020204" pitchFamily="34" charset="0"/>
              </a:rPr>
              <a:t>er version are deployed often</a:t>
            </a:r>
          </a:p>
          <a:p>
            <a:pPr marL="0" indent="0">
              <a:buFont typeface="Arial" pitchFamily="34" charset="0"/>
              <a:buNone/>
            </a:pPr>
            <a:r>
              <a:rPr lang="en-US" sz="1800" b="0" kern="0" dirty="0">
                <a:solidFill>
                  <a:schemeClr val="tx1"/>
                </a:solidFill>
                <a:latin typeface="Helvetica" panose="020B0604020202020204" pitchFamily="34" charset="0"/>
                <a:cs typeface="Helvetica" panose="020B0604020202020204" pitchFamily="34" charset="0"/>
              </a:rPr>
              <a:t>-  Deployed to a multitude of servers</a:t>
            </a:r>
          </a:p>
          <a:p>
            <a:pPr marL="0" indent="0">
              <a:buFont typeface="Arial" pitchFamily="34" charset="0"/>
              <a:buNone/>
            </a:pPr>
            <a:r>
              <a:rPr lang="en-US" sz="1600" kern="0" dirty="0">
                <a:solidFill>
                  <a:schemeClr val="tx1"/>
                </a:solidFill>
                <a:latin typeface="Helvetica" panose="020B0604020202020204" pitchFamily="34" charset="0"/>
                <a:cs typeface="Helvetica" panose="020B0604020202020204" pitchFamily="34" charset="0"/>
              </a:rPr>
              <a:t>			</a:t>
            </a:r>
          </a:p>
          <a:p>
            <a:pPr marL="0" indent="0">
              <a:buFont typeface="Arial" pitchFamily="34" charset="0"/>
              <a:buNone/>
            </a:pPr>
            <a:endParaRPr lang="en-US" sz="1600" kern="0" dirty="0">
              <a:solidFill>
                <a:schemeClr val="tx1"/>
              </a:solidFill>
              <a:latin typeface="Helvetica" panose="020B0604020202020204" pitchFamily="34" charset="0"/>
              <a:cs typeface="Helvetica" panose="020B0604020202020204" pitchFamily="34" charset="0"/>
            </a:endParaRPr>
          </a:p>
          <a:p>
            <a:pPr marL="0" indent="0">
              <a:buFont typeface="Arial" pitchFamily="34" charset="0"/>
              <a:buNone/>
            </a:pPr>
            <a:endParaRPr lang="en-US" sz="1600" kern="0" dirty="0">
              <a:solidFill>
                <a:schemeClr val="tx1"/>
              </a:solidFill>
              <a:latin typeface="Helvetica" panose="020B0604020202020204" pitchFamily="34" charset="0"/>
              <a:cs typeface="Helvetica" panose="020B0604020202020204" pitchFamily="34" charset="0"/>
            </a:endParaRPr>
          </a:p>
        </p:txBody>
      </p:sp>
      <p:pic>
        <p:nvPicPr>
          <p:cNvPr id="9" name="Picture 8"/>
          <p:cNvPicPr>
            <a:picLocks noChangeAspect="1"/>
          </p:cNvPicPr>
          <p:nvPr/>
        </p:nvPicPr>
        <p:blipFill>
          <a:blip r:embed="rId2"/>
          <a:stretch>
            <a:fillRect/>
          </a:stretch>
        </p:blipFill>
        <p:spPr>
          <a:xfrm>
            <a:off x="1943361" y="599819"/>
            <a:ext cx="7139927" cy="968574"/>
          </a:xfrm>
          <a:prstGeom prst="rect">
            <a:avLst/>
          </a:prstGeom>
        </p:spPr>
      </p:pic>
      <p:sp>
        <p:nvSpPr>
          <p:cNvPr id="10" name="Rounded Rectangle 9"/>
          <p:cNvSpPr/>
          <p:nvPr/>
        </p:nvSpPr>
        <p:spPr>
          <a:xfrm>
            <a:off x="6056899" y="2628679"/>
            <a:ext cx="654409" cy="542372"/>
          </a:xfrm>
          <a:prstGeom prst="roundRect">
            <a:avLst/>
          </a:prstGeom>
          <a:solidFill>
            <a:schemeClr val="accent3">
              <a:lumMod val="60000"/>
              <a:lumOff val="40000"/>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Helvetica" panose="020B0604020202020204" pitchFamily="34" charset="0"/>
              <a:cs typeface="Helvetica" panose="020B0604020202020204" pitchFamily="34" charset="0"/>
            </a:endParaRPr>
          </a:p>
        </p:txBody>
      </p:sp>
      <p:sp>
        <p:nvSpPr>
          <p:cNvPr id="11" name="Cloud 10"/>
          <p:cNvSpPr/>
          <p:nvPr/>
        </p:nvSpPr>
        <p:spPr>
          <a:xfrm>
            <a:off x="6689814" y="1769680"/>
            <a:ext cx="1804721" cy="701701"/>
          </a:xfrm>
          <a:prstGeom prst="cloud">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latin typeface="Helvetica" panose="020B0604020202020204" pitchFamily="34" charset="0"/>
                <a:cs typeface="Helvetica" panose="020B0604020202020204" pitchFamily="34" charset="0"/>
              </a:rPr>
              <a:t>Customer/</a:t>
            </a:r>
          </a:p>
          <a:p>
            <a:pPr algn="ctr"/>
            <a:r>
              <a:rPr lang="en-US" sz="1200" dirty="0">
                <a:solidFill>
                  <a:schemeClr val="bg1"/>
                </a:solidFill>
                <a:latin typeface="Helvetica" panose="020B0604020202020204" pitchFamily="34" charset="0"/>
                <a:cs typeface="Helvetica" panose="020B0604020202020204" pitchFamily="34" charset="0"/>
              </a:rPr>
              <a:t>Clients/ Users</a:t>
            </a:r>
          </a:p>
        </p:txBody>
      </p:sp>
      <p:sp>
        <p:nvSpPr>
          <p:cNvPr id="12" name="Can 11"/>
          <p:cNvSpPr/>
          <p:nvPr/>
        </p:nvSpPr>
        <p:spPr>
          <a:xfrm>
            <a:off x="4672135" y="2201479"/>
            <a:ext cx="794085" cy="555986"/>
          </a:xfrm>
          <a:prstGeom prst="can">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latin typeface="Helvetica" panose="020B0604020202020204" pitchFamily="34" charset="0"/>
                <a:cs typeface="Helvetica" panose="020B0604020202020204" pitchFamily="34" charset="0"/>
              </a:rPr>
              <a:t>Data Storage</a:t>
            </a:r>
          </a:p>
        </p:txBody>
      </p:sp>
      <p:cxnSp>
        <p:nvCxnSpPr>
          <p:cNvPr id="13" name="Elbow Connector 12"/>
          <p:cNvCxnSpPr>
            <a:endCxn id="10" idx="1"/>
          </p:cNvCxnSpPr>
          <p:nvPr/>
        </p:nvCxnSpPr>
        <p:spPr>
          <a:xfrm>
            <a:off x="5428894" y="2553014"/>
            <a:ext cx="628005" cy="34685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pic>
        <p:nvPicPr>
          <p:cNvPr id="14" name="Picture 13"/>
          <p:cNvPicPr>
            <a:picLocks noChangeAspect="1"/>
          </p:cNvPicPr>
          <p:nvPr/>
        </p:nvPicPr>
        <p:blipFill>
          <a:blip r:embed="rId3"/>
          <a:stretch>
            <a:fillRect/>
          </a:stretch>
        </p:blipFill>
        <p:spPr>
          <a:xfrm>
            <a:off x="6206667" y="2743782"/>
            <a:ext cx="312166" cy="312166"/>
          </a:xfrm>
          <a:prstGeom prst="rect">
            <a:avLst/>
          </a:prstGeom>
        </p:spPr>
      </p:pic>
      <p:cxnSp>
        <p:nvCxnSpPr>
          <p:cNvPr id="15" name="Elbow Connector 14"/>
          <p:cNvCxnSpPr/>
          <p:nvPr/>
        </p:nvCxnSpPr>
        <p:spPr>
          <a:xfrm>
            <a:off x="6668601" y="2899865"/>
            <a:ext cx="644317" cy="32209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Rounded Rectangle 15"/>
          <p:cNvSpPr/>
          <p:nvPr/>
        </p:nvSpPr>
        <p:spPr>
          <a:xfrm>
            <a:off x="7301987" y="2899865"/>
            <a:ext cx="654409" cy="542372"/>
          </a:xfrm>
          <a:prstGeom prst="roundRect">
            <a:avLst/>
          </a:prstGeom>
          <a:solidFill>
            <a:schemeClr val="accent3">
              <a:lumMod val="60000"/>
              <a:lumOff val="40000"/>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Helvetica" panose="020B0604020202020204" pitchFamily="34" charset="0"/>
              <a:cs typeface="Helvetica" panose="020B0604020202020204" pitchFamily="34" charset="0"/>
            </a:endParaRPr>
          </a:p>
        </p:txBody>
      </p:sp>
      <p:pic>
        <p:nvPicPr>
          <p:cNvPr id="17" name="Picture 16"/>
          <p:cNvPicPr>
            <a:picLocks noChangeAspect="1"/>
          </p:cNvPicPr>
          <p:nvPr/>
        </p:nvPicPr>
        <p:blipFill>
          <a:blip r:embed="rId4"/>
          <a:stretch>
            <a:fillRect/>
          </a:stretch>
        </p:blipFill>
        <p:spPr>
          <a:xfrm>
            <a:off x="7462686" y="2975296"/>
            <a:ext cx="328022" cy="391510"/>
          </a:xfrm>
          <a:prstGeom prst="rect">
            <a:avLst/>
          </a:prstGeom>
        </p:spPr>
      </p:pic>
      <p:sp>
        <p:nvSpPr>
          <p:cNvPr id="18" name="Can 17"/>
          <p:cNvSpPr/>
          <p:nvPr/>
        </p:nvSpPr>
        <p:spPr>
          <a:xfrm>
            <a:off x="5742896" y="4708356"/>
            <a:ext cx="794085" cy="555986"/>
          </a:xfrm>
          <a:prstGeom prst="can">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latin typeface="Helvetica" panose="020B0604020202020204" pitchFamily="34" charset="0"/>
                <a:cs typeface="Helvetica" panose="020B0604020202020204" pitchFamily="34" charset="0"/>
              </a:rPr>
              <a:t>Data Storage</a:t>
            </a:r>
          </a:p>
        </p:txBody>
      </p:sp>
      <p:sp>
        <p:nvSpPr>
          <p:cNvPr id="19" name="Can 18"/>
          <p:cNvSpPr/>
          <p:nvPr/>
        </p:nvSpPr>
        <p:spPr>
          <a:xfrm>
            <a:off x="7222590" y="4209314"/>
            <a:ext cx="794085" cy="555986"/>
          </a:xfrm>
          <a:prstGeom prst="can">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latin typeface="Helvetica" panose="020B0604020202020204" pitchFamily="34" charset="0"/>
                <a:cs typeface="Helvetica" panose="020B0604020202020204" pitchFamily="34" charset="0"/>
              </a:rPr>
              <a:t>Data Storage</a:t>
            </a:r>
          </a:p>
        </p:txBody>
      </p:sp>
      <p:cxnSp>
        <p:nvCxnSpPr>
          <p:cNvPr id="20" name="Straight Arrow Connector 19"/>
          <p:cNvCxnSpPr/>
          <p:nvPr/>
        </p:nvCxnSpPr>
        <p:spPr>
          <a:xfrm>
            <a:off x="7626697" y="3442237"/>
            <a:ext cx="21429" cy="7670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H="1">
            <a:off x="7580808" y="2478611"/>
            <a:ext cx="38824" cy="3832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Elbow Connector 21"/>
          <p:cNvCxnSpPr/>
          <p:nvPr/>
        </p:nvCxnSpPr>
        <p:spPr>
          <a:xfrm rot="5400000" flipH="1" flipV="1">
            <a:off x="7643620" y="3523572"/>
            <a:ext cx="1372349" cy="555124"/>
          </a:xfrm>
          <a:prstGeom prst="bentConnector3">
            <a:avLst>
              <a:gd name="adj1" fmla="val -5233"/>
            </a:avLst>
          </a:prstGeom>
          <a:ln>
            <a:tailEnd type="triangle"/>
          </a:ln>
        </p:spPr>
        <p:style>
          <a:lnRef idx="1">
            <a:schemeClr val="accent1"/>
          </a:lnRef>
          <a:fillRef idx="0">
            <a:schemeClr val="accent1"/>
          </a:fillRef>
          <a:effectRef idx="0">
            <a:schemeClr val="accent1"/>
          </a:effectRef>
          <a:fontRef idx="minor">
            <a:schemeClr val="tx1"/>
          </a:fontRef>
        </p:style>
      </p:cxnSp>
      <p:pic>
        <p:nvPicPr>
          <p:cNvPr id="23" name="Picture 22"/>
          <p:cNvPicPr>
            <a:picLocks noChangeAspect="1"/>
          </p:cNvPicPr>
          <p:nvPr/>
        </p:nvPicPr>
        <p:blipFill>
          <a:blip r:embed="rId5"/>
          <a:stretch>
            <a:fillRect/>
          </a:stretch>
        </p:blipFill>
        <p:spPr>
          <a:xfrm>
            <a:off x="8494535" y="2628679"/>
            <a:ext cx="342764" cy="377040"/>
          </a:xfrm>
          <a:prstGeom prst="rect">
            <a:avLst/>
          </a:prstGeom>
        </p:spPr>
      </p:pic>
      <p:sp>
        <p:nvSpPr>
          <p:cNvPr id="24" name="Rounded Rectangle 23"/>
          <p:cNvSpPr/>
          <p:nvPr/>
        </p:nvSpPr>
        <p:spPr>
          <a:xfrm>
            <a:off x="8321666" y="2546430"/>
            <a:ext cx="654409" cy="542372"/>
          </a:xfrm>
          <a:prstGeom prst="roundRect">
            <a:avLst/>
          </a:prstGeom>
          <a:solidFill>
            <a:schemeClr val="accent3">
              <a:lumMod val="60000"/>
              <a:lumOff val="40000"/>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Helvetica" panose="020B0604020202020204" pitchFamily="34" charset="0"/>
              <a:cs typeface="Helvetica" panose="020B0604020202020204" pitchFamily="34" charset="0"/>
            </a:endParaRPr>
          </a:p>
        </p:txBody>
      </p:sp>
      <p:cxnSp>
        <p:nvCxnSpPr>
          <p:cNvPr id="25" name="Straight Arrow Connector 24"/>
          <p:cNvCxnSpPr/>
          <p:nvPr/>
        </p:nvCxnSpPr>
        <p:spPr>
          <a:xfrm>
            <a:off x="6206667" y="4120870"/>
            <a:ext cx="23130" cy="5731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Rounded Rectangle 25"/>
          <p:cNvSpPr/>
          <p:nvPr/>
        </p:nvSpPr>
        <p:spPr>
          <a:xfrm>
            <a:off x="5939613" y="3610849"/>
            <a:ext cx="654409" cy="542372"/>
          </a:xfrm>
          <a:prstGeom prst="roundRect">
            <a:avLst/>
          </a:prstGeom>
          <a:solidFill>
            <a:schemeClr val="accent3">
              <a:lumMod val="60000"/>
              <a:lumOff val="40000"/>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Helvetica" panose="020B0604020202020204" pitchFamily="34" charset="0"/>
              <a:cs typeface="Helvetica" panose="020B0604020202020204" pitchFamily="34" charset="0"/>
            </a:endParaRPr>
          </a:p>
        </p:txBody>
      </p:sp>
      <p:pic>
        <p:nvPicPr>
          <p:cNvPr id="27" name="Picture 26"/>
          <p:cNvPicPr>
            <a:picLocks noChangeAspect="1"/>
          </p:cNvPicPr>
          <p:nvPr/>
        </p:nvPicPr>
        <p:blipFill>
          <a:blip r:embed="rId6"/>
          <a:stretch>
            <a:fillRect/>
          </a:stretch>
        </p:blipFill>
        <p:spPr>
          <a:xfrm>
            <a:off x="6037000" y="3636985"/>
            <a:ext cx="459633" cy="429979"/>
          </a:xfrm>
          <a:prstGeom prst="rect">
            <a:avLst/>
          </a:prstGeom>
        </p:spPr>
      </p:pic>
      <p:cxnSp>
        <p:nvCxnSpPr>
          <p:cNvPr id="28" name="Elbow Connector 27"/>
          <p:cNvCxnSpPr/>
          <p:nvPr/>
        </p:nvCxnSpPr>
        <p:spPr>
          <a:xfrm flipV="1">
            <a:off x="6642443" y="3350172"/>
            <a:ext cx="580147" cy="475603"/>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pic>
        <p:nvPicPr>
          <p:cNvPr id="29" name="Picture 28"/>
          <p:cNvPicPr>
            <a:picLocks noChangeAspect="1"/>
          </p:cNvPicPr>
          <p:nvPr/>
        </p:nvPicPr>
        <p:blipFill>
          <a:blip r:embed="rId7"/>
          <a:stretch>
            <a:fillRect/>
          </a:stretch>
        </p:blipFill>
        <p:spPr>
          <a:xfrm>
            <a:off x="10876606" y="5961398"/>
            <a:ext cx="1308188" cy="796241"/>
          </a:xfrm>
          <a:prstGeom prst="rect">
            <a:avLst/>
          </a:prstGeom>
        </p:spPr>
      </p:pic>
    </p:spTree>
    <p:extLst>
      <p:ext uri="{BB962C8B-B14F-4D97-AF65-F5344CB8AC3E}">
        <p14:creationId xmlns:p14="http://schemas.microsoft.com/office/powerpoint/2010/main" val="3887065463"/>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4"/>
          </p:nvPr>
        </p:nvSpPr>
        <p:spPr/>
        <p:txBody>
          <a:bodyPr>
            <a:normAutofit lnSpcReduction="10000"/>
          </a:bodyPr>
          <a:lstStyle/>
          <a:p>
            <a:r>
              <a:rPr lang="en-US" dirty="0"/>
              <a:t>Microservice Architecture</a:t>
            </a:r>
          </a:p>
        </p:txBody>
      </p:sp>
      <p:sp>
        <p:nvSpPr>
          <p:cNvPr id="4" name="Rectangle 3"/>
          <p:cNvSpPr/>
          <p:nvPr/>
        </p:nvSpPr>
        <p:spPr>
          <a:xfrm>
            <a:off x="5937650" y="2046565"/>
            <a:ext cx="1883664" cy="532898"/>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Helvetica" panose="020B0604020202020204" pitchFamily="34" charset="0"/>
                <a:cs typeface="Helvetica" panose="020B0604020202020204" pitchFamily="34" charset="0"/>
              </a:rPr>
              <a:t>Catalog</a:t>
            </a:r>
          </a:p>
          <a:p>
            <a:pPr algn="ctr"/>
            <a:r>
              <a:rPr lang="en-US" dirty="0">
                <a:solidFill>
                  <a:schemeClr val="tx1"/>
                </a:solidFill>
                <a:latin typeface="Helvetica" panose="020B0604020202020204" pitchFamily="34" charset="0"/>
                <a:cs typeface="Helvetica" panose="020B0604020202020204" pitchFamily="34" charset="0"/>
              </a:rPr>
              <a:t>Service</a:t>
            </a:r>
          </a:p>
        </p:txBody>
      </p:sp>
      <p:sp>
        <p:nvSpPr>
          <p:cNvPr id="5" name="Rectangle 4"/>
          <p:cNvSpPr/>
          <p:nvPr/>
        </p:nvSpPr>
        <p:spPr>
          <a:xfrm>
            <a:off x="5937650" y="2838040"/>
            <a:ext cx="1883664" cy="532898"/>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Helvetica" panose="020B0604020202020204" pitchFamily="34" charset="0"/>
                <a:cs typeface="Helvetica" panose="020B0604020202020204" pitchFamily="34" charset="0"/>
              </a:rPr>
              <a:t>Reviews</a:t>
            </a:r>
          </a:p>
          <a:p>
            <a:pPr algn="ctr"/>
            <a:r>
              <a:rPr lang="en-US" dirty="0">
                <a:solidFill>
                  <a:schemeClr val="tx1"/>
                </a:solidFill>
                <a:latin typeface="Helvetica" panose="020B0604020202020204" pitchFamily="34" charset="0"/>
                <a:cs typeface="Helvetica" panose="020B0604020202020204" pitchFamily="34" charset="0"/>
              </a:rPr>
              <a:t>Service</a:t>
            </a:r>
          </a:p>
        </p:txBody>
      </p:sp>
      <p:sp>
        <p:nvSpPr>
          <p:cNvPr id="6" name="Rectangle 5"/>
          <p:cNvSpPr/>
          <p:nvPr/>
        </p:nvSpPr>
        <p:spPr>
          <a:xfrm>
            <a:off x="5937650" y="3625177"/>
            <a:ext cx="1883664" cy="532898"/>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Helvetica" panose="020B0604020202020204" pitchFamily="34" charset="0"/>
                <a:cs typeface="Helvetica" panose="020B0604020202020204" pitchFamily="34" charset="0"/>
              </a:rPr>
              <a:t>Order</a:t>
            </a:r>
          </a:p>
          <a:p>
            <a:pPr algn="ctr"/>
            <a:r>
              <a:rPr lang="en-US" dirty="0">
                <a:solidFill>
                  <a:schemeClr val="tx1"/>
                </a:solidFill>
                <a:latin typeface="Helvetica" panose="020B0604020202020204" pitchFamily="34" charset="0"/>
                <a:cs typeface="Helvetica" panose="020B0604020202020204" pitchFamily="34" charset="0"/>
              </a:rPr>
              <a:t>Service</a:t>
            </a:r>
          </a:p>
        </p:txBody>
      </p:sp>
      <p:sp>
        <p:nvSpPr>
          <p:cNvPr id="7" name="Rectangle 6"/>
          <p:cNvSpPr/>
          <p:nvPr/>
        </p:nvSpPr>
        <p:spPr>
          <a:xfrm>
            <a:off x="5937650" y="4357451"/>
            <a:ext cx="1883664" cy="532898"/>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Helvetica" panose="020B0604020202020204" pitchFamily="34" charset="0"/>
                <a:cs typeface="Helvetica" panose="020B0604020202020204" pitchFamily="34" charset="0"/>
              </a:rPr>
              <a:t>…</a:t>
            </a:r>
          </a:p>
          <a:p>
            <a:pPr algn="ctr"/>
            <a:r>
              <a:rPr lang="en-US" dirty="0">
                <a:solidFill>
                  <a:schemeClr val="tx1"/>
                </a:solidFill>
                <a:latin typeface="Helvetica" panose="020B0604020202020204" pitchFamily="34" charset="0"/>
                <a:cs typeface="Helvetica" panose="020B0604020202020204" pitchFamily="34" charset="0"/>
              </a:rPr>
              <a:t>Service</a:t>
            </a:r>
          </a:p>
        </p:txBody>
      </p:sp>
      <p:sp>
        <p:nvSpPr>
          <p:cNvPr id="8" name="Rectangle 7"/>
          <p:cNvSpPr/>
          <p:nvPr/>
        </p:nvSpPr>
        <p:spPr>
          <a:xfrm>
            <a:off x="8376050" y="2046565"/>
            <a:ext cx="1883664" cy="532898"/>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Helvetica" panose="020B0604020202020204" pitchFamily="34" charset="0"/>
                <a:cs typeface="Helvetica" panose="020B0604020202020204" pitchFamily="34" charset="0"/>
              </a:rPr>
              <a:t>Catalog Database</a:t>
            </a:r>
          </a:p>
        </p:txBody>
      </p:sp>
      <p:sp>
        <p:nvSpPr>
          <p:cNvPr id="9" name="Rectangle 8"/>
          <p:cNvSpPr/>
          <p:nvPr/>
        </p:nvSpPr>
        <p:spPr>
          <a:xfrm>
            <a:off x="8376050" y="2838040"/>
            <a:ext cx="1883664" cy="532898"/>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Helvetica" panose="020B0604020202020204" pitchFamily="34" charset="0"/>
                <a:cs typeface="Helvetica" panose="020B0604020202020204" pitchFamily="34" charset="0"/>
              </a:rPr>
              <a:t>Reviews</a:t>
            </a:r>
          </a:p>
          <a:p>
            <a:pPr algn="ctr"/>
            <a:r>
              <a:rPr lang="en-US" dirty="0">
                <a:solidFill>
                  <a:schemeClr val="tx1"/>
                </a:solidFill>
                <a:latin typeface="Helvetica" panose="020B0604020202020204" pitchFamily="34" charset="0"/>
                <a:cs typeface="Helvetica" panose="020B0604020202020204" pitchFamily="34" charset="0"/>
              </a:rPr>
              <a:t>Database</a:t>
            </a:r>
          </a:p>
        </p:txBody>
      </p:sp>
      <p:sp>
        <p:nvSpPr>
          <p:cNvPr id="10" name="Rectangle 9"/>
          <p:cNvSpPr/>
          <p:nvPr/>
        </p:nvSpPr>
        <p:spPr>
          <a:xfrm>
            <a:off x="8376050" y="3625177"/>
            <a:ext cx="1883664" cy="532898"/>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Helvetica" panose="020B0604020202020204" pitchFamily="34" charset="0"/>
                <a:cs typeface="Helvetica" panose="020B0604020202020204" pitchFamily="34" charset="0"/>
              </a:rPr>
              <a:t>Order</a:t>
            </a:r>
          </a:p>
          <a:p>
            <a:pPr algn="ctr"/>
            <a:r>
              <a:rPr lang="en-US" dirty="0">
                <a:solidFill>
                  <a:schemeClr val="tx1"/>
                </a:solidFill>
                <a:latin typeface="Helvetica" panose="020B0604020202020204" pitchFamily="34" charset="0"/>
                <a:cs typeface="Helvetica" panose="020B0604020202020204" pitchFamily="34" charset="0"/>
              </a:rPr>
              <a:t>Database</a:t>
            </a:r>
          </a:p>
        </p:txBody>
      </p:sp>
      <p:sp>
        <p:nvSpPr>
          <p:cNvPr id="11" name="Rectangle 10"/>
          <p:cNvSpPr/>
          <p:nvPr/>
        </p:nvSpPr>
        <p:spPr>
          <a:xfrm>
            <a:off x="8376050" y="4360470"/>
            <a:ext cx="1883664" cy="532898"/>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Helvetica" panose="020B0604020202020204" pitchFamily="34" charset="0"/>
                <a:cs typeface="Helvetica" panose="020B0604020202020204" pitchFamily="34" charset="0"/>
              </a:rPr>
              <a:t>…</a:t>
            </a:r>
          </a:p>
          <a:p>
            <a:pPr algn="ctr"/>
            <a:r>
              <a:rPr lang="en-US" dirty="0">
                <a:solidFill>
                  <a:schemeClr val="tx1"/>
                </a:solidFill>
                <a:latin typeface="Helvetica" panose="020B0604020202020204" pitchFamily="34" charset="0"/>
                <a:cs typeface="Helvetica" panose="020B0604020202020204" pitchFamily="34" charset="0"/>
              </a:rPr>
              <a:t>Database</a:t>
            </a:r>
          </a:p>
        </p:txBody>
      </p:sp>
      <p:cxnSp>
        <p:nvCxnSpPr>
          <p:cNvPr id="13" name="Straight Connector 12"/>
          <p:cNvCxnSpPr>
            <a:stCxn id="4" idx="3"/>
            <a:endCxn id="8" idx="1"/>
          </p:cNvCxnSpPr>
          <p:nvPr/>
        </p:nvCxnSpPr>
        <p:spPr>
          <a:xfrm>
            <a:off x="7821314" y="2313014"/>
            <a:ext cx="554736" cy="0"/>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15" name="Straight Connector 14"/>
          <p:cNvCxnSpPr>
            <a:stCxn id="5" idx="3"/>
            <a:endCxn id="9" idx="1"/>
          </p:cNvCxnSpPr>
          <p:nvPr/>
        </p:nvCxnSpPr>
        <p:spPr>
          <a:xfrm>
            <a:off x="7821314" y="3104489"/>
            <a:ext cx="554736" cy="0"/>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17" name="Straight Connector 16"/>
          <p:cNvCxnSpPr>
            <a:stCxn id="6" idx="3"/>
            <a:endCxn id="10" idx="1"/>
          </p:cNvCxnSpPr>
          <p:nvPr/>
        </p:nvCxnSpPr>
        <p:spPr>
          <a:xfrm>
            <a:off x="7821314" y="3891626"/>
            <a:ext cx="554736" cy="0"/>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19" name="Straight Connector 18"/>
          <p:cNvCxnSpPr>
            <a:stCxn id="7" idx="3"/>
            <a:endCxn id="11" idx="1"/>
          </p:cNvCxnSpPr>
          <p:nvPr/>
        </p:nvCxnSpPr>
        <p:spPr>
          <a:xfrm>
            <a:off x="7821314" y="4623900"/>
            <a:ext cx="554736" cy="3019"/>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sp>
        <p:nvSpPr>
          <p:cNvPr id="22" name="Rectangle 21"/>
          <p:cNvSpPr/>
          <p:nvPr/>
        </p:nvSpPr>
        <p:spPr>
          <a:xfrm>
            <a:off x="3711902" y="2665350"/>
            <a:ext cx="1083382" cy="150314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Helvetica" panose="020B0604020202020204" pitchFamily="34" charset="0"/>
                <a:cs typeface="Helvetica" panose="020B0604020202020204" pitchFamily="34" charset="0"/>
              </a:rPr>
              <a:t>API Gateway</a:t>
            </a:r>
          </a:p>
        </p:txBody>
      </p:sp>
      <p:sp>
        <p:nvSpPr>
          <p:cNvPr id="23" name="Rectangle 22"/>
          <p:cNvSpPr/>
          <p:nvPr/>
        </p:nvSpPr>
        <p:spPr>
          <a:xfrm>
            <a:off x="1294766" y="1936880"/>
            <a:ext cx="1469699" cy="532898"/>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Helvetica" panose="020B0604020202020204" pitchFamily="34" charset="0"/>
                <a:cs typeface="Helvetica" panose="020B0604020202020204" pitchFamily="34" charset="0"/>
              </a:rPr>
              <a:t>Storefront UI </a:t>
            </a:r>
          </a:p>
        </p:txBody>
      </p:sp>
      <p:cxnSp>
        <p:nvCxnSpPr>
          <p:cNvPr id="25" name="Straight Arrow Connector 24"/>
          <p:cNvCxnSpPr/>
          <p:nvPr/>
        </p:nvCxnSpPr>
        <p:spPr>
          <a:xfrm>
            <a:off x="2752061" y="2402837"/>
            <a:ext cx="959841" cy="701652"/>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27" name="Rectangle 26"/>
          <p:cNvSpPr/>
          <p:nvPr/>
        </p:nvSpPr>
        <p:spPr>
          <a:xfrm>
            <a:off x="524541" y="2961149"/>
            <a:ext cx="1469699" cy="532898"/>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Helvetica" panose="020B0604020202020204" pitchFamily="34" charset="0"/>
                <a:cs typeface="Helvetica" panose="020B0604020202020204" pitchFamily="34" charset="0"/>
              </a:rPr>
              <a:t>Browser</a:t>
            </a:r>
          </a:p>
        </p:txBody>
      </p:sp>
      <p:sp>
        <p:nvSpPr>
          <p:cNvPr id="28" name="Rectangle 27"/>
          <p:cNvSpPr/>
          <p:nvPr/>
        </p:nvSpPr>
        <p:spPr>
          <a:xfrm>
            <a:off x="559916" y="4353680"/>
            <a:ext cx="1469699" cy="532898"/>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Helvetica" panose="020B0604020202020204" pitchFamily="34" charset="0"/>
                <a:cs typeface="Helvetica" panose="020B0604020202020204" pitchFamily="34" charset="0"/>
              </a:rPr>
              <a:t>Mobile Device</a:t>
            </a:r>
          </a:p>
        </p:txBody>
      </p:sp>
      <p:cxnSp>
        <p:nvCxnSpPr>
          <p:cNvPr id="30" name="Straight Arrow Connector 29"/>
          <p:cNvCxnSpPr>
            <a:stCxn id="28" idx="3"/>
          </p:cNvCxnSpPr>
          <p:nvPr/>
        </p:nvCxnSpPr>
        <p:spPr>
          <a:xfrm flipV="1">
            <a:off x="2029615" y="3625177"/>
            <a:ext cx="1682287" cy="994952"/>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32" name="Straight Arrow Connector 31"/>
          <p:cNvCxnSpPr>
            <a:stCxn id="27" idx="3"/>
            <a:endCxn id="22" idx="1"/>
          </p:cNvCxnSpPr>
          <p:nvPr/>
        </p:nvCxnSpPr>
        <p:spPr>
          <a:xfrm>
            <a:off x="1994240" y="3227598"/>
            <a:ext cx="1717662" cy="189322"/>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34" name="Straight Arrow Connector 33"/>
          <p:cNvCxnSpPr>
            <a:stCxn id="22" idx="3"/>
            <a:endCxn id="4" idx="1"/>
          </p:cNvCxnSpPr>
          <p:nvPr/>
        </p:nvCxnSpPr>
        <p:spPr>
          <a:xfrm flipV="1">
            <a:off x="4795284" y="2313014"/>
            <a:ext cx="1142366" cy="1103906"/>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36" name="Straight Arrow Connector 35"/>
          <p:cNvCxnSpPr>
            <a:stCxn id="22" idx="3"/>
            <a:endCxn id="5" idx="1"/>
          </p:cNvCxnSpPr>
          <p:nvPr/>
        </p:nvCxnSpPr>
        <p:spPr>
          <a:xfrm flipV="1">
            <a:off x="4795284" y="3104489"/>
            <a:ext cx="1142366" cy="312431"/>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38" name="Straight Arrow Connector 37"/>
          <p:cNvCxnSpPr>
            <a:stCxn id="22" idx="3"/>
            <a:endCxn id="6" idx="1"/>
          </p:cNvCxnSpPr>
          <p:nvPr/>
        </p:nvCxnSpPr>
        <p:spPr>
          <a:xfrm>
            <a:off x="4795284" y="3416920"/>
            <a:ext cx="1142366" cy="474706"/>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40" name="Straight Arrow Connector 39"/>
          <p:cNvCxnSpPr>
            <a:stCxn id="22" idx="3"/>
            <a:endCxn id="7" idx="1"/>
          </p:cNvCxnSpPr>
          <p:nvPr/>
        </p:nvCxnSpPr>
        <p:spPr>
          <a:xfrm>
            <a:off x="4795284" y="3416920"/>
            <a:ext cx="1142366" cy="1206980"/>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42" name="Straight Arrow Connector 41"/>
          <p:cNvCxnSpPr/>
          <p:nvPr/>
        </p:nvCxnSpPr>
        <p:spPr>
          <a:xfrm flipV="1">
            <a:off x="1222565" y="2515211"/>
            <a:ext cx="336872" cy="410483"/>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43" name="TextBox 42"/>
          <p:cNvSpPr txBox="1"/>
          <p:nvPr/>
        </p:nvSpPr>
        <p:spPr>
          <a:xfrm>
            <a:off x="2175561" y="2942330"/>
            <a:ext cx="1604313" cy="3597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en-US" sz="1400" b="1" i="0" u="none" strike="noStrike" cap="none" spc="0" normalizeH="0" baseline="0" dirty="0">
                <a:ln>
                  <a:noFill/>
                </a:ln>
                <a:solidFill>
                  <a:srgbClr val="000000"/>
                </a:solidFill>
                <a:effectLst/>
                <a:uFillTx/>
                <a:latin typeface="Helvetica Neue"/>
                <a:ea typeface="Helvetica Neue"/>
                <a:cs typeface="Helvetica Neue"/>
                <a:sym typeface="Helvetica Neue"/>
              </a:rPr>
              <a:t>REST</a:t>
            </a:r>
          </a:p>
        </p:txBody>
      </p:sp>
      <p:sp>
        <p:nvSpPr>
          <p:cNvPr id="44" name="TextBox 43"/>
          <p:cNvSpPr txBox="1"/>
          <p:nvPr/>
        </p:nvSpPr>
        <p:spPr>
          <a:xfrm>
            <a:off x="1658396" y="3832992"/>
            <a:ext cx="1604313" cy="3597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en-US" sz="1400" b="1" i="0" u="none" strike="noStrike" cap="none" spc="0" normalizeH="0" baseline="0" dirty="0">
                <a:ln>
                  <a:noFill/>
                </a:ln>
                <a:solidFill>
                  <a:srgbClr val="000000"/>
                </a:solidFill>
                <a:effectLst/>
                <a:uFillTx/>
                <a:latin typeface="Helvetica Neue"/>
                <a:ea typeface="Helvetica Neue"/>
                <a:cs typeface="Helvetica Neue"/>
                <a:sym typeface="Helvetica Neue"/>
              </a:rPr>
              <a:t>REST</a:t>
            </a:r>
          </a:p>
        </p:txBody>
      </p:sp>
      <p:sp>
        <p:nvSpPr>
          <p:cNvPr id="45" name="TextBox 44"/>
          <p:cNvSpPr txBox="1"/>
          <p:nvPr/>
        </p:nvSpPr>
        <p:spPr>
          <a:xfrm>
            <a:off x="383177" y="2485493"/>
            <a:ext cx="1161422" cy="3597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en-US" sz="1400" b="1" i="0" u="none" strike="noStrike" cap="none" spc="0" normalizeH="0" baseline="0" dirty="0">
                <a:ln>
                  <a:noFill/>
                </a:ln>
                <a:solidFill>
                  <a:srgbClr val="000000"/>
                </a:solidFill>
                <a:effectLst/>
                <a:uFillTx/>
                <a:latin typeface="Helvetica Neue"/>
                <a:ea typeface="Helvetica Neue"/>
                <a:cs typeface="Helvetica Neue"/>
                <a:sym typeface="Helvetica Neue"/>
              </a:rPr>
              <a:t>HTML</a:t>
            </a:r>
          </a:p>
        </p:txBody>
      </p:sp>
      <p:sp>
        <p:nvSpPr>
          <p:cNvPr id="46" name="TextBox 45"/>
          <p:cNvSpPr txBox="1"/>
          <p:nvPr/>
        </p:nvSpPr>
        <p:spPr>
          <a:xfrm>
            <a:off x="2658703" y="2298632"/>
            <a:ext cx="1604313" cy="3597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en-US" sz="1400" b="1" i="0" u="none" strike="noStrike" cap="none" spc="0" normalizeH="0" baseline="0" dirty="0">
                <a:ln>
                  <a:noFill/>
                </a:ln>
                <a:solidFill>
                  <a:srgbClr val="000000"/>
                </a:solidFill>
                <a:effectLst/>
                <a:uFillTx/>
                <a:latin typeface="Helvetica Neue"/>
                <a:ea typeface="Helvetica Neue"/>
                <a:cs typeface="Helvetica Neue"/>
                <a:sym typeface="Helvetica Neue"/>
              </a:rPr>
              <a:t>REST</a:t>
            </a:r>
          </a:p>
        </p:txBody>
      </p:sp>
      <p:pic>
        <p:nvPicPr>
          <p:cNvPr id="31" name="Picture 30"/>
          <p:cNvPicPr>
            <a:picLocks noChangeAspect="1"/>
          </p:cNvPicPr>
          <p:nvPr/>
        </p:nvPicPr>
        <p:blipFill>
          <a:blip r:embed="rId3"/>
          <a:stretch>
            <a:fillRect/>
          </a:stretch>
        </p:blipFill>
        <p:spPr>
          <a:xfrm>
            <a:off x="10876606" y="5961398"/>
            <a:ext cx="1308188" cy="796241"/>
          </a:xfrm>
          <a:prstGeom prst="rect">
            <a:avLst/>
          </a:prstGeom>
        </p:spPr>
      </p:pic>
    </p:spTree>
    <p:extLst>
      <p:ext uri="{BB962C8B-B14F-4D97-AF65-F5344CB8AC3E}">
        <p14:creationId xmlns:p14="http://schemas.microsoft.com/office/powerpoint/2010/main" val="900743075"/>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865417" y="1839433"/>
            <a:ext cx="8480602" cy="3710762"/>
          </a:xfrm>
        </p:spPr>
        <p:txBody>
          <a:bodyPr>
            <a:normAutofit/>
          </a:bodyPr>
          <a:lstStyle/>
          <a:p>
            <a:pPr marL="342900" indent="-342900">
              <a:buFontTx/>
              <a:buChar char="-"/>
            </a:pPr>
            <a:r>
              <a:rPr lang="en-US" sz="2100" dirty="0"/>
              <a:t>Can scale independent </a:t>
            </a:r>
            <a:r>
              <a:rPr lang="en-US" sz="2100" dirty="0" err="1"/>
              <a:t>microservices</a:t>
            </a:r>
            <a:r>
              <a:rPr lang="en-US" sz="2100" dirty="0"/>
              <a:t> separately. No need to scale the whole the system</a:t>
            </a:r>
          </a:p>
          <a:p>
            <a:pPr marL="342900" indent="-342900">
              <a:buFontTx/>
              <a:buChar char="-"/>
            </a:pPr>
            <a:endParaRPr lang="en-US" sz="2100" dirty="0"/>
          </a:p>
          <a:p>
            <a:pPr marL="342900" indent="-342900">
              <a:buFontTx/>
              <a:buChar char="-"/>
            </a:pPr>
            <a:r>
              <a:rPr lang="en-US" sz="2100" dirty="0"/>
              <a:t>Can use the latest technologies to develop the </a:t>
            </a:r>
            <a:r>
              <a:rPr lang="en-US" sz="2100" dirty="0" err="1"/>
              <a:t>microservices</a:t>
            </a:r>
            <a:r>
              <a:rPr lang="en-US" sz="2100" dirty="0"/>
              <a:t>.</a:t>
            </a:r>
          </a:p>
          <a:p>
            <a:pPr marL="342900" indent="-342900">
              <a:buFontTx/>
              <a:buChar char="-"/>
            </a:pPr>
            <a:endParaRPr lang="en-US" sz="2100" dirty="0"/>
          </a:p>
          <a:p>
            <a:pPr marL="342900" indent="-342900">
              <a:buFontTx/>
              <a:buChar char="-"/>
            </a:pPr>
            <a:r>
              <a:rPr lang="en-US" sz="2100" dirty="0"/>
              <a:t>One component failure will not cause entire system downtimes.</a:t>
            </a:r>
          </a:p>
          <a:p>
            <a:pPr marL="342900" indent="-342900">
              <a:buFontTx/>
              <a:buChar char="-"/>
            </a:pPr>
            <a:endParaRPr lang="en-US" sz="2100" dirty="0"/>
          </a:p>
          <a:p>
            <a:pPr marL="342900" indent="-342900">
              <a:buFontTx/>
              <a:buChar char="-"/>
            </a:pPr>
            <a:r>
              <a:rPr lang="en-US" sz="2100" dirty="0"/>
              <a:t>When developing an overall solution we can parallel the </a:t>
            </a:r>
            <a:r>
              <a:rPr lang="en-US" sz="2100" dirty="0" err="1"/>
              <a:t>microservices</a:t>
            </a:r>
            <a:r>
              <a:rPr lang="en-US" sz="2100" dirty="0"/>
              <a:t> development task with the small teams. So it helps to decrease the development time.</a:t>
            </a:r>
          </a:p>
          <a:p>
            <a:pPr marL="342900" indent="-342900">
              <a:buFontTx/>
              <a:buChar char="-"/>
            </a:pPr>
            <a:endParaRPr lang="en-US" sz="2100" dirty="0"/>
          </a:p>
          <a:p>
            <a:endParaRPr lang="en-US" dirty="0"/>
          </a:p>
        </p:txBody>
      </p:sp>
      <p:sp>
        <p:nvSpPr>
          <p:cNvPr id="3" name="Text Placeholder 2"/>
          <p:cNvSpPr>
            <a:spLocks noGrp="1"/>
          </p:cNvSpPr>
          <p:nvPr>
            <p:ph type="body" sz="quarter" idx="14"/>
          </p:nvPr>
        </p:nvSpPr>
        <p:spPr/>
        <p:txBody>
          <a:bodyPr>
            <a:normAutofit lnSpcReduction="10000"/>
          </a:bodyPr>
          <a:lstStyle/>
          <a:p>
            <a:r>
              <a:rPr lang="en-US" dirty="0"/>
              <a:t>Benefits of Microservices</a:t>
            </a:r>
          </a:p>
        </p:txBody>
      </p:sp>
      <p:pic>
        <p:nvPicPr>
          <p:cNvPr id="4" name="Picture 3"/>
          <p:cNvPicPr>
            <a:picLocks noChangeAspect="1"/>
          </p:cNvPicPr>
          <p:nvPr/>
        </p:nvPicPr>
        <p:blipFill>
          <a:blip r:embed="rId2"/>
          <a:stretch>
            <a:fillRect/>
          </a:stretch>
        </p:blipFill>
        <p:spPr>
          <a:xfrm>
            <a:off x="10876606" y="5961398"/>
            <a:ext cx="1308188" cy="796241"/>
          </a:xfrm>
          <a:prstGeom prst="rect">
            <a:avLst/>
          </a:prstGeom>
        </p:spPr>
      </p:pic>
    </p:spTree>
    <p:extLst>
      <p:ext uri="{BB962C8B-B14F-4D97-AF65-F5344CB8AC3E}">
        <p14:creationId xmlns:p14="http://schemas.microsoft.com/office/powerpoint/2010/main" val="3191907540"/>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4"/>
          </p:nvPr>
        </p:nvSpPr>
        <p:spPr>
          <a:xfrm>
            <a:off x="751729" y="418052"/>
            <a:ext cx="10124877" cy="932210"/>
          </a:xfrm>
        </p:spPr>
        <p:txBody>
          <a:bodyPr>
            <a:normAutofit lnSpcReduction="10000"/>
          </a:bodyPr>
          <a:lstStyle/>
          <a:p>
            <a:r>
              <a:rPr lang="en-US" dirty="0"/>
              <a:t>$whoami</a:t>
            </a:r>
          </a:p>
        </p:txBody>
      </p:sp>
      <p:pic>
        <p:nvPicPr>
          <p:cNvPr id="4" name="Image"/>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3816" y="1520686"/>
            <a:ext cx="2290496" cy="3004865"/>
          </a:xfrm>
          <a:custGeom>
            <a:avLst/>
            <a:gdLst/>
            <a:ahLst/>
            <a:cxnLst>
              <a:cxn ang="0">
                <a:pos x="wd2" y="hd2"/>
              </a:cxn>
              <a:cxn ang="5400000">
                <a:pos x="wd2" y="hd2"/>
              </a:cxn>
              <a:cxn ang="10800000">
                <a:pos x="wd2" y="hd2"/>
              </a:cxn>
              <a:cxn ang="16200000">
                <a:pos x="wd2" y="hd2"/>
              </a:cxn>
            </a:cxnLst>
            <a:rect l="0" t="0" r="r" b="b"/>
            <a:pathLst>
              <a:path w="21600" h="21600" extrusionOk="0">
                <a:moveTo>
                  <a:pt x="10743" y="0"/>
                </a:moveTo>
                <a:cubicBezTo>
                  <a:pt x="7998" y="14"/>
                  <a:pt x="5258" y="1068"/>
                  <a:pt x="3163" y="3163"/>
                </a:cubicBezTo>
                <a:cubicBezTo>
                  <a:pt x="1068" y="5258"/>
                  <a:pt x="14" y="7998"/>
                  <a:pt x="0" y="10743"/>
                </a:cubicBezTo>
                <a:lnTo>
                  <a:pt x="0" y="10857"/>
                </a:lnTo>
                <a:cubicBezTo>
                  <a:pt x="14" y="13602"/>
                  <a:pt x="1068" y="16344"/>
                  <a:pt x="3163" y="18438"/>
                </a:cubicBezTo>
                <a:cubicBezTo>
                  <a:pt x="5243" y="20518"/>
                  <a:pt x="7959" y="21571"/>
                  <a:pt x="10684" y="21600"/>
                </a:cubicBezTo>
                <a:lnTo>
                  <a:pt x="10916" y="21600"/>
                </a:lnTo>
                <a:cubicBezTo>
                  <a:pt x="13641" y="21571"/>
                  <a:pt x="16359" y="20518"/>
                  <a:pt x="18438" y="18438"/>
                </a:cubicBezTo>
                <a:cubicBezTo>
                  <a:pt x="20518" y="16359"/>
                  <a:pt x="21571" y="13641"/>
                  <a:pt x="21600" y="10916"/>
                </a:cubicBezTo>
                <a:lnTo>
                  <a:pt x="21600" y="10684"/>
                </a:lnTo>
                <a:cubicBezTo>
                  <a:pt x="21571" y="7959"/>
                  <a:pt x="20518" y="5243"/>
                  <a:pt x="18438" y="3163"/>
                </a:cubicBezTo>
                <a:cubicBezTo>
                  <a:pt x="16344" y="1068"/>
                  <a:pt x="13602" y="14"/>
                  <a:pt x="10857" y="0"/>
                </a:cubicBezTo>
                <a:lnTo>
                  <a:pt x="10743" y="0"/>
                </a:lnTo>
                <a:close/>
              </a:path>
            </a:pathLst>
          </a:custGeom>
          <a:ln cmpd="dbl">
            <a:solidFill>
              <a:schemeClr val="accent1">
                <a:alpha val="45000"/>
              </a:schemeClr>
            </a:solidFill>
            <a:bevel/>
          </a:ln>
        </p:spPr>
      </p:pic>
      <p:sp>
        <p:nvSpPr>
          <p:cNvPr id="5" name="Content Placeholder 4"/>
          <p:cNvSpPr>
            <a:spLocks noGrp="1"/>
          </p:cNvSpPr>
          <p:nvPr>
            <p:ph type="body" sz="quarter" idx="13"/>
          </p:nvPr>
        </p:nvSpPr>
        <p:spPr>
          <a:xfrm>
            <a:off x="3285043" y="1350262"/>
            <a:ext cx="7389583" cy="4084983"/>
          </a:xfrm>
        </p:spPr>
        <p:txBody>
          <a:bodyPr>
            <a:normAutofit fontScale="92500" lnSpcReduction="10000"/>
          </a:bodyPr>
          <a:lstStyle/>
          <a:p>
            <a:endParaRPr lang="en-US" sz="1800" dirty="0">
              <a:solidFill>
                <a:schemeClr val="tx1"/>
              </a:solidFill>
            </a:endParaRPr>
          </a:p>
          <a:p>
            <a:r>
              <a:rPr lang="en-US" sz="1800" dirty="0">
                <a:solidFill>
                  <a:schemeClr val="tx1"/>
                </a:solidFill>
              </a:rPr>
              <a:t>Principal Development Engineer at DellEMC</a:t>
            </a:r>
          </a:p>
          <a:p>
            <a:pPr marL="0" indent="0">
              <a:buNone/>
            </a:pPr>
            <a:endParaRPr lang="en-US" sz="1800" dirty="0">
              <a:solidFill>
                <a:schemeClr val="tx1"/>
              </a:solidFill>
            </a:endParaRPr>
          </a:p>
          <a:p>
            <a:r>
              <a:rPr lang="en-US" sz="1800" dirty="0">
                <a:solidFill>
                  <a:schemeClr val="tx1"/>
                </a:solidFill>
              </a:rPr>
              <a:t>1</a:t>
            </a:r>
            <a:r>
              <a:rPr lang="en-US" sz="1800" baseline="30000" dirty="0">
                <a:solidFill>
                  <a:schemeClr val="tx1"/>
                </a:solidFill>
              </a:rPr>
              <a:t>st</a:t>
            </a:r>
            <a:r>
              <a:rPr lang="en-US" sz="1800" dirty="0">
                <a:solidFill>
                  <a:schemeClr val="tx1"/>
                </a:solidFill>
              </a:rPr>
              <a:t> half of my career was in CGI &amp; VMware</a:t>
            </a:r>
            <a:br>
              <a:rPr lang="en-US" sz="1800" dirty="0">
                <a:solidFill>
                  <a:schemeClr val="tx1"/>
                </a:solidFill>
              </a:rPr>
            </a:br>
            <a:endParaRPr lang="en-US" sz="1800" dirty="0">
              <a:solidFill>
                <a:schemeClr val="tx1"/>
              </a:solidFill>
            </a:endParaRPr>
          </a:p>
          <a:p>
            <a:r>
              <a:rPr lang="en-US" sz="1800" dirty="0">
                <a:solidFill>
                  <a:schemeClr val="tx1"/>
                </a:solidFill>
              </a:rPr>
              <a:t>2</a:t>
            </a:r>
            <a:r>
              <a:rPr lang="en-US" sz="1800" baseline="30000" dirty="0">
                <a:solidFill>
                  <a:schemeClr val="tx1"/>
                </a:solidFill>
              </a:rPr>
              <a:t>nd</a:t>
            </a:r>
            <a:r>
              <a:rPr lang="en-US" sz="1800" dirty="0">
                <a:solidFill>
                  <a:schemeClr val="tx1"/>
                </a:solidFill>
              </a:rPr>
              <a:t> half of my career has been in System Integration Testing</a:t>
            </a:r>
          </a:p>
          <a:p>
            <a:endParaRPr lang="en-US" sz="1800" dirty="0">
              <a:solidFill>
                <a:schemeClr val="tx1"/>
              </a:solidFill>
            </a:endParaRPr>
          </a:p>
          <a:p>
            <a:r>
              <a:rPr lang="en-US" sz="1800" dirty="0">
                <a:solidFill>
                  <a:schemeClr val="tx1"/>
                </a:solidFill>
              </a:rPr>
              <a:t>Docker Captain (since 2016)</a:t>
            </a:r>
          </a:p>
          <a:p>
            <a:endParaRPr lang="en-US" sz="1800" dirty="0">
              <a:solidFill>
                <a:schemeClr val="tx1"/>
              </a:solidFill>
            </a:endParaRPr>
          </a:p>
          <a:p>
            <a:r>
              <a:rPr lang="en-US" sz="1800" dirty="0">
                <a:solidFill>
                  <a:schemeClr val="tx1"/>
                </a:solidFill>
              </a:rPr>
              <a:t>Docker Bangalore Meetup Organizer ( 7600+ Registered Users)</a:t>
            </a:r>
          </a:p>
          <a:p>
            <a:endParaRPr lang="en-US" sz="1800" dirty="0">
              <a:solidFill>
                <a:schemeClr val="tx1"/>
              </a:solidFill>
            </a:endParaRPr>
          </a:p>
          <a:p>
            <a:r>
              <a:rPr lang="en-US" sz="1800" dirty="0" err="1">
                <a:solidFill>
                  <a:schemeClr val="tx1"/>
                </a:solidFill>
              </a:rPr>
              <a:t>DockerLabs</a:t>
            </a:r>
            <a:r>
              <a:rPr lang="en-US" sz="1800" dirty="0">
                <a:solidFill>
                  <a:schemeClr val="tx1"/>
                </a:solidFill>
              </a:rPr>
              <a:t> Incubator</a:t>
            </a:r>
          </a:p>
          <a:p>
            <a:endParaRPr lang="en-US" sz="1800" dirty="0">
              <a:solidFill>
                <a:schemeClr val="tx1"/>
              </a:solidFill>
            </a:endParaRPr>
          </a:p>
          <a:p>
            <a:r>
              <a:rPr lang="en-US" sz="1800" dirty="0">
                <a:solidFill>
                  <a:schemeClr val="tx1"/>
                </a:solidFill>
              </a:rPr>
              <a:t> </a:t>
            </a:r>
          </a:p>
          <a:p>
            <a:endParaRPr lang="en-US" sz="1800" dirty="0">
              <a:solidFill>
                <a:schemeClr val="tx1"/>
              </a:solidFill>
            </a:endParaRPr>
          </a:p>
          <a:p>
            <a:r>
              <a:rPr lang="en-US" sz="1800" dirty="0">
                <a:solidFill>
                  <a:schemeClr val="tx1"/>
                </a:solidFill>
              </a:rPr>
              <a:t> </a:t>
            </a:r>
          </a:p>
          <a:p>
            <a:endParaRPr lang="en-US" sz="1800" dirty="0">
              <a:solidFill>
                <a:schemeClr val="tx1"/>
              </a:solidFill>
            </a:endParaRPr>
          </a:p>
          <a:p>
            <a:endParaRPr lang="en-US" dirty="0"/>
          </a:p>
        </p:txBody>
      </p:sp>
      <p:sp>
        <p:nvSpPr>
          <p:cNvPr id="7" name="Subtitle here"/>
          <p:cNvSpPr txBox="1">
            <a:spLocks/>
          </p:cNvSpPr>
          <p:nvPr/>
        </p:nvSpPr>
        <p:spPr>
          <a:xfrm>
            <a:off x="882582" y="4695975"/>
            <a:ext cx="4384191" cy="1365784"/>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nchor="t">
            <a:normAutofit/>
          </a:bodyPr>
          <a:lstStyle>
            <a:lvl1pPr marL="0" marR="0" indent="0" algn="l" defTabSz="283428" rtl="0" latinLnBrk="0">
              <a:lnSpc>
                <a:spcPct val="100000"/>
              </a:lnSpc>
              <a:spcBef>
                <a:spcPts val="0"/>
              </a:spcBef>
              <a:spcAft>
                <a:spcPts val="0"/>
              </a:spcAft>
              <a:buClrTx/>
              <a:buSzTx/>
              <a:buFontTx/>
              <a:buNone/>
              <a:tabLst/>
              <a:defRPr sz="2933" b="0" i="0" u="none" strike="noStrike" cap="none" spc="0" baseline="0">
                <a:ln>
                  <a:noFill/>
                </a:ln>
                <a:solidFill>
                  <a:srgbClr val="5E5E5E"/>
                </a:solidFill>
                <a:uFillTx/>
                <a:latin typeface="Helvetica"/>
                <a:ea typeface="Helvetica"/>
                <a:cs typeface="Helvetica"/>
                <a:sym typeface="Helvetica"/>
              </a:defRPr>
            </a:lvl1pPr>
            <a:lvl2pPr marL="527844" marR="0" indent="-305594" algn="l" defTabSz="410766" rtl="0" latinLnBrk="0">
              <a:lnSpc>
                <a:spcPct val="100000"/>
              </a:lnSpc>
              <a:spcBef>
                <a:spcPts val="2950"/>
              </a:spcBef>
              <a:spcAft>
                <a:spcPts val="0"/>
              </a:spcAft>
              <a:buClrTx/>
              <a:buSzPct val="145000"/>
              <a:buFontTx/>
              <a:buChar char="•"/>
              <a:tabLst/>
              <a:defRPr sz="2200" b="0" i="0" u="none" strike="noStrike" cap="none" spc="0" baseline="0">
                <a:ln>
                  <a:noFill/>
                </a:ln>
                <a:solidFill>
                  <a:srgbClr val="000000"/>
                </a:solidFill>
                <a:uFillTx/>
                <a:latin typeface="Helvetica Neue"/>
                <a:ea typeface="Helvetica Neue"/>
                <a:cs typeface="Helvetica Neue"/>
                <a:sym typeface="Helvetica Neue"/>
              </a:defRPr>
            </a:lvl2pPr>
            <a:lvl3pPr marL="750094" marR="0" indent="-305594" algn="l" defTabSz="410766" rtl="0" latinLnBrk="0">
              <a:lnSpc>
                <a:spcPct val="100000"/>
              </a:lnSpc>
              <a:spcBef>
                <a:spcPts val="2950"/>
              </a:spcBef>
              <a:spcAft>
                <a:spcPts val="0"/>
              </a:spcAft>
              <a:buClrTx/>
              <a:buSzPct val="145000"/>
              <a:buFontTx/>
              <a:buChar char="•"/>
              <a:tabLst/>
              <a:defRPr sz="2200" b="0" i="0" u="none" strike="noStrike" cap="none" spc="0" baseline="0">
                <a:ln>
                  <a:noFill/>
                </a:ln>
                <a:solidFill>
                  <a:srgbClr val="000000"/>
                </a:solidFill>
                <a:uFillTx/>
                <a:latin typeface="Helvetica Neue"/>
                <a:ea typeface="Helvetica Neue"/>
                <a:cs typeface="Helvetica Neue"/>
                <a:sym typeface="Helvetica Neue"/>
              </a:defRPr>
            </a:lvl3pPr>
            <a:lvl4pPr marL="972344" marR="0" indent="-305594" algn="l" defTabSz="410766" rtl="0" latinLnBrk="0">
              <a:lnSpc>
                <a:spcPct val="100000"/>
              </a:lnSpc>
              <a:spcBef>
                <a:spcPts val="2950"/>
              </a:spcBef>
              <a:spcAft>
                <a:spcPts val="0"/>
              </a:spcAft>
              <a:buClrTx/>
              <a:buSzPct val="145000"/>
              <a:buFontTx/>
              <a:buChar char="•"/>
              <a:tabLst/>
              <a:defRPr sz="2200" b="0" i="0" u="none" strike="noStrike" cap="none" spc="0" baseline="0">
                <a:ln>
                  <a:noFill/>
                </a:ln>
                <a:solidFill>
                  <a:srgbClr val="000000"/>
                </a:solidFill>
                <a:uFillTx/>
                <a:latin typeface="Helvetica Neue"/>
                <a:ea typeface="Helvetica Neue"/>
                <a:cs typeface="Helvetica Neue"/>
                <a:sym typeface="Helvetica Neue"/>
              </a:defRPr>
            </a:lvl4pPr>
            <a:lvl5pPr marL="1194594" marR="0" indent="-305594" algn="l" defTabSz="410766" rtl="0" latinLnBrk="0">
              <a:lnSpc>
                <a:spcPct val="100000"/>
              </a:lnSpc>
              <a:spcBef>
                <a:spcPts val="2950"/>
              </a:spcBef>
              <a:spcAft>
                <a:spcPts val="0"/>
              </a:spcAft>
              <a:buClrTx/>
              <a:buSzPct val="145000"/>
              <a:buFontTx/>
              <a:buChar char="•"/>
              <a:tabLst/>
              <a:defRPr sz="2200" b="0" i="0" u="none" strike="noStrike" cap="none" spc="0" baseline="0">
                <a:ln>
                  <a:noFill/>
                </a:ln>
                <a:solidFill>
                  <a:srgbClr val="000000"/>
                </a:solidFill>
                <a:uFillTx/>
                <a:latin typeface="Helvetica Neue"/>
                <a:ea typeface="Helvetica Neue"/>
                <a:cs typeface="Helvetica Neue"/>
                <a:sym typeface="Helvetica Neue"/>
              </a:defRPr>
            </a:lvl5pPr>
            <a:lvl6pPr marL="1416844" marR="0" indent="-305594" algn="l" defTabSz="410766" rtl="0" latinLnBrk="0">
              <a:lnSpc>
                <a:spcPct val="100000"/>
              </a:lnSpc>
              <a:spcBef>
                <a:spcPts val="2950"/>
              </a:spcBef>
              <a:spcAft>
                <a:spcPts val="0"/>
              </a:spcAft>
              <a:buClrTx/>
              <a:buSzPct val="145000"/>
              <a:buFontTx/>
              <a:buChar char="•"/>
              <a:tabLst/>
              <a:defRPr sz="2200" b="0" i="0" u="none" strike="noStrike" cap="none" spc="0" baseline="0">
                <a:ln>
                  <a:noFill/>
                </a:ln>
                <a:solidFill>
                  <a:srgbClr val="000000"/>
                </a:solidFill>
                <a:uFillTx/>
                <a:latin typeface="Helvetica Neue"/>
                <a:ea typeface="Helvetica Neue"/>
                <a:cs typeface="Helvetica Neue"/>
                <a:sym typeface="Helvetica Neue"/>
              </a:defRPr>
            </a:lvl6pPr>
            <a:lvl7pPr marL="1639094" marR="0" indent="-305594" algn="l" defTabSz="410766" rtl="0" latinLnBrk="0">
              <a:lnSpc>
                <a:spcPct val="100000"/>
              </a:lnSpc>
              <a:spcBef>
                <a:spcPts val="2950"/>
              </a:spcBef>
              <a:spcAft>
                <a:spcPts val="0"/>
              </a:spcAft>
              <a:buClrTx/>
              <a:buSzPct val="145000"/>
              <a:buFontTx/>
              <a:buChar char="•"/>
              <a:tabLst/>
              <a:defRPr sz="2200" b="0" i="0" u="none" strike="noStrike" cap="none" spc="0" baseline="0">
                <a:ln>
                  <a:noFill/>
                </a:ln>
                <a:solidFill>
                  <a:srgbClr val="000000"/>
                </a:solidFill>
                <a:uFillTx/>
                <a:latin typeface="Helvetica Neue"/>
                <a:ea typeface="Helvetica Neue"/>
                <a:cs typeface="Helvetica Neue"/>
                <a:sym typeface="Helvetica Neue"/>
              </a:defRPr>
            </a:lvl7pPr>
            <a:lvl8pPr marL="1861344" marR="0" indent="-305594" algn="l" defTabSz="410766" rtl="0" latinLnBrk="0">
              <a:lnSpc>
                <a:spcPct val="100000"/>
              </a:lnSpc>
              <a:spcBef>
                <a:spcPts val="2950"/>
              </a:spcBef>
              <a:spcAft>
                <a:spcPts val="0"/>
              </a:spcAft>
              <a:buClrTx/>
              <a:buSzPct val="145000"/>
              <a:buFontTx/>
              <a:buChar char="•"/>
              <a:tabLst/>
              <a:defRPr sz="2200" b="0" i="0" u="none" strike="noStrike" cap="none" spc="0" baseline="0">
                <a:ln>
                  <a:noFill/>
                </a:ln>
                <a:solidFill>
                  <a:srgbClr val="000000"/>
                </a:solidFill>
                <a:uFillTx/>
                <a:latin typeface="Helvetica Neue"/>
                <a:ea typeface="Helvetica Neue"/>
                <a:cs typeface="Helvetica Neue"/>
                <a:sym typeface="Helvetica Neue"/>
              </a:defRPr>
            </a:lvl8pPr>
            <a:lvl9pPr marL="2083594" marR="0" indent="-305594" algn="l" defTabSz="410766" rtl="0" latinLnBrk="0">
              <a:lnSpc>
                <a:spcPct val="100000"/>
              </a:lnSpc>
              <a:spcBef>
                <a:spcPts val="2950"/>
              </a:spcBef>
              <a:spcAft>
                <a:spcPts val="0"/>
              </a:spcAft>
              <a:buClrTx/>
              <a:buSzPct val="145000"/>
              <a:buFontTx/>
              <a:buChar char="•"/>
              <a:tabLst/>
              <a:defRPr sz="2200" b="0" i="0" u="none" strike="noStrike" cap="none" spc="0" baseline="0">
                <a:ln>
                  <a:noFill/>
                </a:ln>
                <a:solidFill>
                  <a:srgbClr val="000000"/>
                </a:solidFill>
                <a:uFillTx/>
                <a:latin typeface="Helvetica Neue"/>
                <a:ea typeface="Helvetica Neue"/>
                <a:cs typeface="Helvetica Neue"/>
                <a:sym typeface="Helvetica Neue"/>
              </a:defRPr>
            </a:lvl9pPr>
          </a:lstStyle>
          <a:p>
            <a:pPr hangingPunct="1"/>
            <a:r>
              <a:rPr lang="en-US" sz="1800" dirty="0"/>
              <a:t>Ajeet Singh Raina</a:t>
            </a:r>
          </a:p>
          <a:p>
            <a:pPr hangingPunct="1"/>
            <a:r>
              <a:rPr lang="en-US" sz="1800" dirty="0"/>
              <a:t>Twitter: @ajeetsraina</a:t>
            </a:r>
          </a:p>
          <a:p>
            <a:pPr hangingPunct="1"/>
            <a:r>
              <a:rPr lang="en-US" sz="1800" dirty="0"/>
              <a:t>GitHub: ajeetraina</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87773" y="723748"/>
            <a:ext cx="1528071" cy="1950402"/>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200826" y="4580524"/>
            <a:ext cx="2779008" cy="1025145"/>
          </a:xfrm>
          <a:prstGeom prst="rect">
            <a:avLst/>
          </a:prstGeom>
        </p:spPr>
      </p:pic>
      <p:pic>
        <p:nvPicPr>
          <p:cNvPr id="10" name="Picture 9"/>
          <p:cNvPicPr>
            <a:picLocks noChangeAspect="1"/>
          </p:cNvPicPr>
          <p:nvPr/>
        </p:nvPicPr>
        <p:blipFill>
          <a:blip r:embed="rId5"/>
          <a:stretch>
            <a:fillRect/>
          </a:stretch>
        </p:blipFill>
        <p:spPr>
          <a:xfrm>
            <a:off x="6979834" y="4898093"/>
            <a:ext cx="1729099" cy="480774"/>
          </a:xfrm>
          <a:prstGeom prst="rect">
            <a:avLst/>
          </a:prstGeom>
        </p:spPr>
      </p:pic>
      <p:pic>
        <p:nvPicPr>
          <p:cNvPr id="2" name="Picture 1"/>
          <p:cNvPicPr>
            <a:picLocks noChangeAspect="1"/>
          </p:cNvPicPr>
          <p:nvPr/>
        </p:nvPicPr>
        <p:blipFill>
          <a:blip r:embed="rId6"/>
          <a:stretch>
            <a:fillRect/>
          </a:stretch>
        </p:blipFill>
        <p:spPr>
          <a:xfrm>
            <a:off x="10876606" y="5961398"/>
            <a:ext cx="1308188" cy="796241"/>
          </a:xfrm>
          <a:prstGeom prst="rect">
            <a:avLst/>
          </a:prstGeom>
        </p:spPr>
      </p:pic>
    </p:spTree>
    <p:extLst>
      <p:ext uri="{BB962C8B-B14F-4D97-AF65-F5344CB8AC3E}">
        <p14:creationId xmlns:p14="http://schemas.microsoft.com/office/powerpoint/2010/main" val="2799479261"/>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4"/>
          </p:nvPr>
        </p:nvSpPr>
        <p:spPr/>
        <p:txBody>
          <a:bodyPr>
            <a:normAutofit fontScale="92500"/>
          </a:bodyPr>
          <a:lstStyle/>
          <a:p>
            <a:r>
              <a:rPr lang="en-US" dirty="0"/>
              <a:t>Once upon a time…a Software Stack</a:t>
            </a:r>
          </a:p>
        </p:txBody>
      </p:sp>
      <p:pic>
        <p:nvPicPr>
          <p:cNvPr id="10" name="Picture 9"/>
          <p:cNvPicPr>
            <a:picLocks noChangeAspect="1"/>
          </p:cNvPicPr>
          <p:nvPr/>
        </p:nvPicPr>
        <p:blipFill>
          <a:blip r:embed="rId2"/>
          <a:stretch>
            <a:fillRect/>
          </a:stretch>
        </p:blipFill>
        <p:spPr>
          <a:xfrm>
            <a:off x="4204253" y="2086690"/>
            <a:ext cx="4505355" cy="2818735"/>
          </a:xfrm>
          <a:prstGeom prst="rect">
            <a:avLst/>
          </a:prstGeom>
        </p:spPr>
      </p:pic>
      <p:pic>
        <p:nvPicPr>
          <p:cNvPr id="11" name="Picture 10"/>
          <p:cNvPicPr>
            <a:picLocks noChangeAspect="1"/>
          </p:cNvPicPr>
          <p:nvPr/>
        </p:nvPicPr>
        <p:blipFill>
          <a:blip r:embed="rId3"/>
          <a:stretch>
            <a:fillRect/>
          </a:stretch>
        </p:blipFill>
        <p:spPr>
          <a:xfrm>
            <a:off x="5084308" y="3873356"/>
            <a:ext cx="2916691" cy="1168991"/>
          </a:xfrm>
          <a:prstGeom prst="rect">
            <a:avLst/>
          </a:prstGeom>
        </p:spPr>
      </p:pic>
      <p:pic>
        <p:nvPicPr>
          <p:cNvPr id="5" name="Picture 4"/>
          <p:cNvPicPr>
            <a:picLocks noChangeAspect="1"/>
          </p:cNvPicPr>
          <p:nvPr/>
        </p:nvPicPr>
        <p:blipFill>
          <a:blip r:embed="rId4"/>
          <a:stretch>
            <a:fillRect/>
          </a:stretch>
        </p:blipFill>
        <p:spPr>
          <a:xfrm>
            <a:off x="10876606" y="5961398"/>
            <a:ext cx="1308188" cy="796241"/>
          </a:xfrm>
          <a:prstGeom prst="rect">
            <a:avLst/>
          </a:prstGeom>
        </p:spPr>
      </p:pic>
    </p:spTree>
    <p:extLst>
      <p:ext uri="{BB962C8B-B14F-4D97-AF65-F5344CB8AC3E}">
        <p14:creationId xmlns:p14="http://schemas.microsoft.com/office/powerpoint/2010/main" val="1134199466"/>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4"/>
          </p:nvPr>
        </p:nvSpPr>
        <p:spPr/>
        <p:txBody>
          <a:bodyPr>
            <a:normAutofit fontScale="77500" lnSpcReduction="20000"/>
          </a:bodyPr>
          <a:lstStyle/>
          <a:p>
            <a:r>
              <a:rPr lang="en-US" dirty="0"/>
              <a:t>Now much more distributed &amp; complex…</a:t>
            </a:r>
          </a:p>
        </p:txBody>
      </p:sp>
      <p:pic>
        <p:nvPicPr>
          <p:cNvPr id="4" name="Content Placeholder 3"/>
          <p:cNvPicPr>
            <a:picLocks noChangeAspect="1"/>
          </p:cNvPicPr>
          <p:nvPr/>
        </p:nvPicPr>
        <p:blipFill>
          <a:blip r:embed="rId2"/>
          <a:stretch>
            <a:fillRect/>
          </a:stretch>
        </p:blipFill>
        <p:spPr>
          <a:xfrm>
            <a:off x="2298666" y="1668009"/>
            <a:ext cx="7451621" cy="4123713"/>
          </a:xfrm>
          <a:prstGeom prst="rect">
            <a:avLst/>
          </a:prstGeom>
        </p:spPr>
      </p:pic>
    </p:spTree>
    <p:extLst>
      <p:ext uri="{BB962C8B-B14F-4D97-AF65-F5344CB8AC3E}">
        <p14:creationId xmlns:p14="http://schemas.microsoft.com/office/powerpoint/2010/main" val="3512664130"/>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265163" y="582325"/>
            <a:ext cx="8940460" cy="4605692"/>
          </a:xfrm>
          <a:prstGeom prst="rect">
            <a:avLst/>
          </a:prstGeom>
        </p:spPr>
      </p:pic>
      <p:pic>
        <p:nvPicPr>
          <p:cNvPr id="3" name="Picture 2"/>
          <p:cNvPicPr>
            <a:picLocks noChangeAspect="1"/>
          </p:cNvPicPr>
          <p:nvPr/>
        </p:nvPicPr>
        <p:blipFill>
          <a:blip r:embed="rId3"/>
          <a:stretch>
            <a:fillRect/>
          </a:stretch>
        </p:blipFill>
        <p:spPr>
          <a:xfrm>
            <a:off x="10876606" y="5961398"/>
            <a:ext cx="1308188" cy="796241"/>
          </a:xfrm>
          <a:prstGeom prst="rect">
            <a:avLst/>
          </a:prstGeom>
        </p:spPr>
      </p:pic>
    </p:spTree>
    <p:extLst>
      <p:ext uri="{BB962C8B-B14F-4D97-AF65-F5344CB8AC3E}">
        <p14:creationId xmlns:p14="http://schemas.microsoft.com/office/powerpoint/2010/main" val="363192378"/>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BEBA8EAE-BF5A-486C-A8C5-ECC9F3942E4B}">
                <a14:imgProps xmlns:a14="http://schemas.microsoft.com/office/drawing/2010/main">
                  <a14:imgLayer r:embed="rId3">
                    <a14:imgEffect>
                      <a14:brightnessContrast bright="-73000"/>
                    </a14:imgEffect>
                  </a14:imgLayer>
                </a14:imgProps>
              </a:ext>
            </a:extLst>
          </a:blip>
          <a:stretch>
            <a:fillRect/>
          </a:stretch>
        </p:blipFill>
        <p:spPr>
          <a:xfrm>
            <a:off x="1180391" y="637190"/>
            <a:ext cx="8553690" cy="4406447"/>
          </a:xfrm>
          <a:prstGeom prst="rect">
            <a:avLst/>
          </a:prstGeom>
        </p:spPr>
      </p:pic>
      <p:sp>
        <p:nvSpPr>
          <p:cNvPr id="5" name="Content Placeholder 2"/>
          <p:cNvSpPr txBox="1">
            <a:spLocks/>
          </p:cNvSpPr>
          <p:nvPr/>
        </p:nvSpPr>
        <p:spPr>
          <a:xfrm rot="20023219">
            <a:off x="1344475" y="2298065"/>
            <a:ext cx="8641873" cy="877828"/>
          </a:xfrm>
          <a:prstGeom prst="rect">
            <a:avLst/>
          </a:prstGeom>
        </p:spPr>
        <p:txBody>
          <a:bodyPr vert="horz" wrap="square" lIns="0" tIns="0" rIns="0" bIns="0" rtlCol="0">
            <a:normAutofit/>
          </a:bodyPr>
          <a:lstStyle>
            <a:lvl1pPr marL="171450" indent="-171450" algn="l" defTabSz="685800" rtl="0" eaLnBrk="1" latinLnBrk="0" hangingPunct="1">
              <a:lnSpc>
                <a:spcPct val="100000"/>
              </a:lnSpc>
              <a:spcBef>
                <a:spcPts val="1200"/>
              </a:spcBef>
              <a:spcAft>
                <a:spcPts val="0"/>
              </a:spcAft>
              <a:buClr>
                <a:srgbClr val="AAAAAA"/>
              </a:buClr>
              <a:buFont typeface="Arial" pitchFamily="34" charset="0"/>
              <a:buChar char="•"/>
              <a:defRPr sz="1400" kern="1200">
                <a:solidFill>
                  <a:schemeClr val="bg2"/>
                </a:solidFill>
                <a:latin typeface="Museo Sans For Dell" pitchFamily="2" charset="0"/>
                <a:ea typeface="+mn-ea"/>
                <a:cs typeface="+mn-cs"/>
              </a:defRPr>
            </a:lvl1pPr>
            <a:lvl2pPr marL="573088" indent="-231775" algn="l" defTabSz="685800" rtl="0" eaLnBrk="1" latinLnBrk="0" hangingPunct="1">
              <a:lnSpc>
                <a:spcPct val="100000"/>
              </a:lnSpc>
              <a:spcBef>
                <a:spcPts val="300"/>
              </a:spcBef>
              <a:spcAft>
                <a:spcPts val="0"/>
              </a:spcAft>
              <a:buClr>
                <a:srgbClr val="AAAAAA"/>
              </a:buClr>
              <a:buFont typeface="Museo Sans For Dell" pitchFamily="2" charset="0"/>
              <a:buChar char="–"/>
              <a:defRPr sz="1200" kern="1200">
                <a:solidFill>
                  <a:schemeClr val="bg2"/>
                </a:solidFill>
                <a:latin typeface="Museo Sans For Dell" pitchFamily="2" charset="0"/>
                <a:ea typeface="+mn-ea"/>
                <a:cs typeface="+mn-cs"/>
              </a:defRPr>
            </a:lvl2pPr>
            <a:lvl3pPr marL="857250" indent="-171450" algn="l" defTabSz="685800" rtl="0" eaLnBrk="1" latinLnBrk="0" hangingPunct="1">
              <a:lnSpc>
                <a:spcPct val="100000"/>
              </a:lnSpc>
              <a:spcBef>
                <a:spcPts val="300"/>
              </a:spcBef>
              <a:spcAft>
                <a:spcPts val="0"/>
              </a:spcAft>
              <a:buClr>
                <a:srgbClr val="AAAAAA"/>
              </a:buClr>
              <a:buFont typeface="Arial" panose="020B0604020202020204" pitchFamily="34" charset="0"/>
              <a:buChar char="•"/>
              <a:defRPr sz="1000" kern="1200">
                <a:solidFill>
                  <a:schemeClr val="bg2"/>
                </a:solidFill>
                <a:latin typeface="Museo Sans For Dell" pitchFamily="2" charset="0"/>
                <a:ea typeface="+mn-ea"/>
                <a:cs typeface="+mn-cs"/>
              </a:defRPr>
            </a:lvl3pPr>
            <a:lvl4pPr marL="1200150" indent="-171450" algn="l" defTabSz="685800" rtl="0" eaLnBrk="1" latinLnBrk="0" hangingPunct="1">
              <a:lnSpc>
                <a:spcPct val="90000"/>
              </a:lnSpc>
              <a:spcBef>
                <a:spcPts val="300"/>
              </a:spcBef>
              <a:spcAft>
                <a:spcPts val="0"/>
              </a:spcAft>
              <a:buClr>
                <a:srgbClr val="AAAAAA"/>
              </a:buClr>
              <a:buFont typeface="Arial" panose="020B0604020202020204" pitchFamily="34" charset="0"/>
              <a:buChar char="•"/>
              <a:defRPr sz="1400" kern="1200" baseline="0">
                <a:solidFill>
                  <a:schemeClr val="tx1"/>
                </a:solidFill>
                <a:latin typeface="Museo Sans For Dell" pitchFamily="2" charset="0"/>
                <a:ea typeface="+mn-ea"/>
                <a:cs typeface="+mn-cs"/>
              </a:defRPr>
            </a:lvl4pPr>
            <a:lvl5pPr marL="1543050" indent="-171450" algn="l" defTabSz="685800" rtl="0" eaLnBrk="1" latinLnBrk="0" hangingPunct="1">
              <a:lnSpc>
                <a:spcPct val="90000"/>
              </a:lnSpc>
              <a:spcBef>
                <a:spcPts val="300"/>
              </a:spcBef>
              <a:spcAft>
                <a:spcPts val="0"/>
              </a:spcAft>
              <a:buClr>
                <a:srgbClr val="AAAAAA"/>
              </a:buClr>
              <a:buFont typeface="Arial" panose="020B0604020202020204" pitchFamily="34" charset="0"/>
              <a:buChar char="•"/>
              <a:defRPr sz="1200" kern="1200">
                <a:solidFill>
                  <a:schemeClr val="tx1"/>
                </a:solidFill>
                <a:latin typeface="Museo Sans For Dell" pitchFamily="2"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9pPr>
          </a:lstStyle>
          <a:p>
            <a:pPr marL="0" indent="0" fontAlgn="auto">
              <a:buFont typeface="Arial" pitchFamily="34" charset="0"/>
              <a:buNone/>
            </a:pPr>
            <a:r>
              <a:rPr lang="en-US" sz="4000" dirty="0">
                <a:solidFill>
                  <a:schemeClr val="accent4"/>
                </a:solidFill>
              </a:rPr>
              <a:t>Shipping Code is damn too hard</a:t>
            </a:r>
          </a:p>
        </p:txBody>
      </p:sp>
      <p:pic>
        <p:nvPicPr>
          <p:cNvPr id="4" name="Picture 3"/>
          <p:cNvPicPr>
            <a:picLocks noChangeAspect="1"/>
          </p:cNvPicPr>
          <p:nvPr/>
        </p:nvPicPr>
        <p:blipFill>
          <a:blip r:embed="rId4"/>
          <a:stretch>
            <a:fillRect/>
          </a:stretch>
        </p:blipFill>
        <p:spPr>
          <a:xfrm>
            <a:off x="10876606" y="5961398"/>
            <a:ext cx="1308188" cy="796241"/>
          </a:xfrm>
          <a:prstGeom prst="rect">
            <a:avLst/>
          </a:prstGeom>
        </p:spPr>
      </p:pic>
    </p:spTree>
    <p:extLst>
      <p:ext uri="{BB962C8B-B14F-4D97-AF65-F5344CB8AC3E}">
        <p14:creationId xmlns:p14="http://schemas.microsoft.com/office/powerpoint/2010/main" val="3349203477"/>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4"/>
          </p:nvPr>
        </p:nvSpPr>
        <p:spPr/>
        <p:txBody>
          <a:bodyPr>
            <a:normAutofit fontScale="77500" lnSpcReduction="20000"/>
          </a:bodyPr>
          <a:lstStyle/>
          <a:p>
            <a:r>
              <a:rPr lang="en-US" dirty="0"/>
              <a:t>An Effort to solve the problem Complexity</a:t>
            </a:r>
          </a:p>
        </p:txBody>
      </p:sp>
      <p:pic>
        <p:nvPicPr>
          <p:cNvPr id="4" name="Content Placeholder 3"/>
          <p:cNvPicPr>
            <a:picLocks noChangeAspect="1"/>
          </p:cNvPicPr>
          <p:nvPr/>
        </p:nvPicPr>
        <p:blipFill>
          <a:blip r:embed="rId2"/>
          <a:stretch>
            <a:fillRect/>
          </a:stretch>
        </p:blipFill>
        <p:spPr>
          <a:xfrm>
            <a:off x="2449725" y="1568618"/>
            <a:ext cx="6386266" cy="3878878"/>
          </a:xfrm>
          <a:prstGeom prst="rect">
            <a:avLst/>
          </a:prstGeom>
        </p:spPr>
      </p:pic>
      <p:pic>
        <p:nvPicPr>
          <p:cNvPr id="5" name="Picture 4"/>
          <p:cNvPicPr>
            <a:picLocks noChangeAspect="1"/>
          </p:cNvPicPr>
          <p:nvPr/>
        </p:nvPicPr>
        <p:blipFill>
          <a:blip r:embed="rId3"/>
          <a:stretch>
            <a:fillRect/>
          </a:stretch>
        </p:blipFill>
        <p:spPr>
          <a:xfrm>
            <a:off x="10876606" y="5961398"/>
            <a:ext cx="1308188" cy="796241"/>
          </a:xfrm>
          <a:prstGeom prst="rect">
            <a:avLst/>
          </a:prstGeom>
        </p:spPr>
      </p:pic>
    </p:spTree>
    <p:extLst>
      <p:ext uri="{BB962C8B-B14F-4D97-AF65-F5344CB8AC3E}">
        <p14:creationId xmlns:p14="http://schemas.microsoft.com/office/powerpoint/2010/main" val="2906669241"/>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4"/>
          </p:nvPr>
        </p:nvSpPr>
        <p:spPr/>
        <p:txBody>
          <a:bodyPr>
            <a:normAutofit fontScale="55000" lnSpcReduction="20000"/>
          </a:bodyPr>
          <a:lstStyle/>
          <a:p>
            <a:r>
              <a:rPr lang="en-US" dirty="0"/>
              <a:t>Every possible good to ship X Every Possible way to Ship</a:t>
            </a:r>
          </a:p>
        </p:txBody>
      </p:sp>
      <p:pic>
        <p:nvPicPr>
          <p:cNvPr id="5" name="Picture 4"/>
          <p:cNvPicPr>
            <a:picLocks noChangeAspect="1"/>
          </p:cNvPicPr>
          <p:nvPr/>
        </p:nvPicPr>
        <p:blipFill>
          <a:blip r:embed="rId2"/>
          <a:stretch>
            <a:fillRect/>
          </a:stretch>
        </p:blipFill>
        <p:spPr>
          <a:xfrm>
            <a:off x="2232906" y="1568618"/>
            <a:ext cx="6671118" cy="3782428"/>
          </a:xfrm>
          <a:prstGeom prst="rect">
            <a:avLst/>
          </a:prstGeom>
        </p:spPr>
      </p:pic>
      <p:pic>
        <p:nvPicPr>
          <p:cNvPr id="4" name="Picture 3"/>
          <p:cNvPicPr>
            <a:picLocks noChangeAspect="1"/>
          </p:cNvPicPr>
          <p:nvPr/>
        </p:nvPicPr>
        <p:blipFill>
          <a:blip r:embed="rId3"/>
          <a:stretch>
            <a:fillRect/>
          </a:stretch>
        </p:blipFill>
        <p:spPr>
          <a:xfrm>
            <a:off x="10876606" y="5961398"/>
            <a:ext cx="1308188" cy="796241"/>
          </a:xfrm>
          <a:prstGeom prst="rect">
            <a:avLst/>
          </a:prstGeom>
        </p:spPr>
      </p:pic>
    </p:spTree>
    <p:extLst>
      <p:ext uri="{BB962C8B-B14F-4D97-AF65-F5344CB8AC3E}">
        <p14:creationId xmlns:p14="http://schemas.microsoft.com/office/powerpoint/2010/main" val="962312221"/>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2"/>
          <a:stretch>
            <a:fillRect/>
          </a:stretch>
        </p:blipFill>
        <p:spPr>
          <a:xfrm>
            <a:off x="2348029" y="1654525"/>
            <a:ext cx="6939213" cy="3947306"/>
          </a:xfrm>
          <a:prstGeom prst="rect">
            <a:avLst/>
          </a:prstGeom>
        </p:spPr>
      </p:pic>
      <p:sp>
        <p:nvSpPr>
          <p:cNvPr id="12" name="Text Placeholder 3"/>
          <p:cNvSpPr>
            <a:spLocks noGrp="1"/>
          </p:cNvSpPr>
          <p:nvPr>
            <p:ph type="body" sz="quarter" idx="14"/>
          </p:nvPr>
        </p:nvSpPr>
        <p:spPr>
          <a:xfrm>
            <a:off x="865417" y="520905"/>
            <a:ext cx="10124877" cy="932210"/>
          </a:xfrm>
        </p:spPr>
        <p:txBody>
          <a:bodyPr>
            <a:normAutofit lnSpcReduction="10000"/>
          </a:bodyPr>
          <a:lstStyle/>
          <a:p>
            <a:r>
              <a:rPr lang="en-US" dirty="0"/>
              <a:t>Enter….Internodal Container</a:t>
            </a:r>
          </a:p>
        </p:txBody>
      </p:sp>
      <p:pic>
        <p:nvPicPr>
          <p:cNvPr id="4" name="Picture 3"/>
          <p:cNvPicPr>
            <a:picLocks noChangeAspect="1"/>
          </p:cNvPicPr>
          <p:nvPr/>
        </p:nvPicPr>
        <p:blipFill>
          <a:blip r:embed="rId3"/>
          <a:stretch>
            <a:fillRect/>
          </a:stretch>
        </p:blipFill>
        <p:spPr>
          <a:xfrm>
            <a:off x="10876606" y="5961398"/>
            <a:ext cx="1308188" cy="796241"/>
          </a:xfrm>
          <a:prstGeom prst="rect">
            <a:avLst/>
          </a:prstGeom>
        </p:spPr>
      </p:pic>
    </p:spTree>
    <p:extLst>
      <p:ext uri="{BB962C8B-B14F-4D97-AF65-F5344CB8AC3E}">
        <p14:creationId xmlns:p14="http://schemas.microsoft.com/office/powerpoint/2010/main" val="331397970"/>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3"/>
          <p:cNvSpPr>
            <a:spLocks noGrp="1"/>
          </p:cNvSpPr>
          <p:nvPr>
            <p:ph type="body" sz="quarter" idx="14"/>
          </p:nvPr>
        </p:nvSpPr>
        <p:spPr>
          <a:xfrm>
            <a:off x="865417" y="636408"/>
            <a:ext cx="10124877" cy="932210"/>
          </a:xfrm>
        </p:spPr>
        <p:txBody>
          <a:bodyPr>
            <a:normAutofit lnSpcReduction="10000"/>
          </a:bodyPr>
          <a:lstStyle/>
          <a:p>
            <a:r>
              <a:rPr lang="en-US" dirty="0"/>
              <a:t>That’s what Docker is all about..</a:t>
            </a:r>
          </a:p>
        </p:txBody>
      </p:sp>
      <p:pic>
        <p:nvPicPr>
          <p:cNvPr id="4" name="Picture 3"/>
          <p:cNvPicPr>
            <a:picLocks noChangeAspect="1"/>
          </p:cNvPicPr>
          <p:nvPr/>
        </p:nvPicPr>
        <p:blipFill>
          <a:blip r:embed="rId2"/>
          <a:stretch>
            <a:fillRect/>
          </a:stretch>
        </p:blipFill>
        <p:spPr>
          <a:xfrm>
            <a:off x="1572737" y="1642865"/>
            <a:ext cx="6727256" cy="3816425"/>
          </a:xfrm>
          <a:prstGeom prst="rect">
            <a:avLst/>
          </a:prstGeom>
        </p:spPr>
      </p:pic>
      <p:pic>
        <p:nvPicPr>
          <p:cNvPr id="5" name="Picture 4"/>
          <p:cNvPicPr>
            <a:picLocks noChangeAspect="1"/>
          </p:cNvPicPr>
          <p:nvPr/>
        </p:nvPicPr>
        <p:blipFill>
          <a:blip r:embed="rId3"/>
          <a:stretch>
            <a:fillRect/>
          </a:stretch>
        </p:blipFill>
        <p:spPr>
          <a:xfrm>
            <a:off x="10876606" y="5961398"/>
            <a:ext cx="1308188" cy="796241"/>
          </a:xfrm>
          <a:prstGeom prst="rect">
            <a:avLst/>
          </a:prstGeom>
        </p:spPr>
      </p:pic>
    </p:spTree>
    <p:extLst>
      <p:ext uri="{BB962C8B-B14F-4D97-AF65-F5344CB8AC3E}">
        <p14:creationId xmlns:p14="http://schemas.microsoft.com/office/powerpoint/2010/main" val="747103661"/>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C251E0C-2BC8-F448-ACA7-036A4ECB403C}"/>
              </a:ext>
            </a:extLst>
          </p:cNvPr>
          <p:cNvSpPr>
            <a:spLocks noGrp="1"/>
          </p:cNvSpPr>
          <p:nvPr>
            <p:ph type="body" sz="quarter" idx="14"/>
          </p:nvPr>
        </p:nvSpPr>
        <p:spPr>
          <a:xfrm>
            <a:off x="4771520" y="2032237"/>
            <a:ext cx="7006350" cy="1704876"/>
          </a:xfrm>
        </p:spPr>
        <p:txBody>
          <a:bodyPr>
            <a:normAutofit fontScale="92500"/>
          </a:bodyPr>
          <a:lstStyle/>
          <a:p>
            <a:r>
              <a:rPr lang="en-US" dirty="0">
                <a:cs typeface="Helvetica" panose="020B0604020202020204" pitchFamily="34" charset="0"/>
              </a:rPr>
              <a:t>What is Docker and what problem does it solve?</a:t>
            </a:r>
          </a:p>
        </p:txBody>
      </p:sp>
      <p:pic>
        <p:nvPicPr>
          <p:cNvPr id="4" name="Picture 3"/>
          <p:cNvPicPr>
            <a:picLocks noChangeAspect="1"/>
          </p:cNvPicPr>
          <p:nvPr/>
        </p:nvPicPr>
        <p:blipFill>
          <a:blip r:embed="rId2"/>
          <a:stretch>
            <a:fillRect/>
          </a:stretch>
        </p:blipFill>
        <p:spPr>
          <a:xfrm>
            <a:off x="10845195" y="6055534"/>
            <a:ext cx="1220425" cy="813617"/>
          </a:xfrm>
          <a:prstGeom prst="rect">
            <a:avLst/>
          </a:prstGeom>
        </p:spPr>
      </p:pic>
    </p:spTree>
    <p:extLst>
      <p:ext uri="{BB962C8B-B14F-4D97-AF65-F5344CB8AC3E}">
        <p14:creationId xmlns:p14="http://schemas.microsoft.com/office/powerpoint/2010/main" val="806313131"/>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3"/>
          <p:cNvSpPr>
            <a:spLocks noGrp="1"/>
          </p:cNvSpPr>
          <p:nvPr>
            <p:ph type="body" sz="quarter" idx="14"/>
          </p:nvPr>
        </p:nvSpPr>
        <p:spPr>
          <a:xfrm>
            <a:off x="865417" y="636408"/>
            <a:ext cx="10261387" cy="1173076"/>
          </a:xfrm>
        </p:spPr>
        <p:txBody>
          <a:bodyPr>
            <a:normAutofit fontScale="92500" lnSpcReduction="10000"/>
          </a:bodyPr>
          <a:lstStyle/>
          <a:p>
            <a:r>
              <a:rPr lang="en-US" dirty="0"/>
              <a:t>What is Docker?</a:t>
            </a:r>
          </a:p>
          <a:p>
            <a:r>
              <a:rPr lang="en-US" sz="2200" dirty="0">
                <a:solidFill>
                  <a:srgbClr val="7030A0"/>
                </a:solidFill>
              </a:rPr>
              <a:t>Refers to several things in 2019</a:t>
            </a:r>
          </a:p>
        </p:txBody>
      </p:sp>
      <p:sp>
        <p:nvSpPr>
          <p:cNvPr id="13" name="Content Placeholder 2"/>
          <p:cNvSpPr txBox="1">
            <a:spLocks/>
          </p:cNvSpPr>
          <p:nvPr/>
        </p:nvSpPr>
        <p:spPr>
          <a:xfrm>
            <a:off x="1612231" y="2135872"/>
            <a:ext cx="7955279" cy="3912403"/>
          </a:xfrm>
          <a:prstGeom prst="rect">
            <a:avLst/>
          </a:prstGeom>
        </p:spPr>
        <p:txBody>
          <a:bodyPr>
            <a:noAutofit/>
          </a:bodyPr>
          <a:lstStyle>
            <a:lvl1pPr marL="305594" marR="0" indent="-305594" algn="l" defTabSz="410766" rtl="0" latinLnBrk="0">
              <a:lnSpc>
                <a:spcPct val="100000"/>
              </a:lnSpc>
              <a:spcBef>
                <a:spcPts val="2950"/>
              </a:spcBef>
              <a:spcAft>
                <a:spcPts val="0"/>
              </a:spcAft>
              <a:buClrTx/>
              <a:buSzPct val="145000"/>
              <a:buFontTx/>
              <a:buChar char="•"/>
              <a:tabLst/>
              <a:defRPr sz="2200" b="0" i="0" u="none" strike="noStrike" cap="none" spc="0" baseline="0">
                <a:ln>
                  <a:noFill/>
                </a:ln>
                <a:solidFill>
                  <a:srgbClr val="000000"/>
                </a:solidFill>
                <a:uFillTx/>
                <a:latin typeface="Helvetica Neue"/>
                <a:ea typeface="Helvetica Neue"/>
                <a:cs typeface="Helvetica Neue"/>
                <a:sym typeface="Helvetica Neue"/>
              </a:defRPr>
            </a:lvl1pPr>
            <a:lvl2pPr marL="527844" marR="0" indent="-305594" algn="l" defTabSz="410766" rtl="0" latinLnBrk="0">
              <a:lnSpc>
                <a:spcPct val="100000"/>
              </a:lnSpc>
              <a:spcBef>
                <a:spcPts val="2950"/>
              </a:spcBef>
              <a:spcAft>
                <a:spcPts val="0"/>
              </a:spcAft>
              <a:buClrTx/>
              <a:buSzPct val="145000"/>
              <a:buFontTx/>
              <a:buChar char="•"/>
              <a:tabLst/>
              <a:defRPr sz="2200" b="0" i="0" u="none" strike="noStrike" cap="none" spc="0" baseline="0">
                <a:ln>
                  <a:noFill/>
                </a:ln>
                <a:solidFill>
                  <a:srgbClr val="000000"/>
                </a:solidFill>
                <a:uFillTx/>
                <a:latin typeface="Helvetica Neue"/>
                <a:ea typeface="Helvetica Neue"/>
                <a:cs typeface="Helvetica Neue"/>
                <a:sym typeface="Helvetica Neue"/>
              </a:defRPr>
            </a:lvl2pPr>
            <a:lvl3pPr marL="750094" marR="0" indent="-305594" algn="l" defTabSz="410766" rtl="0" latinLnBrk="0">
              <a:lnSpc>
                <a:spcPct val="100000"/>
              </a:lnSpc>
              <a:spcBef>
                <a:spcPts val="2950"/>
              </a:spcBef>
              <a:spcAft>
                <a:spcPts val="0"/>
              </a:spcAft>
              <a:buClrTx/>
              <a:buSzPct val="145000"/>
              <a:buFontTx/>
              <a:buChar char="•"/>
              <a:tabLst/>
              <a:defRPr sz="2200" b="0" i="0" u="none" strike="noStrike" cap="none" spc="0" baseline="0">
                <a:ln>
                  <a:noFill/>
                </a:ln>
                <a:solidFill>
                  <a:srgbClr val="000000"/>
                </a:solidFill>
                <a:uFillTx/>
                <a:latin typeface="Helvetica Neue"/>
                <a:ea typeface="Helvetica Neue"/>
                <a:cs typeface="Helvetica Neue"/>
                <a:sym typeface="Helvetica Neue"/>
              </a:defRPr>
            </a:lvl3pPr>
            <a:lvl4pPr marL="972344" marR="0" indent="-305594" algn="l" defTabSz="410766" rtl="0" latinLnBrk="0">
              <a:lnSpc>
                <a:spcPct val="100000"/>
              </a:lnSpc>
              <a:spcBef>
                <a:spcPts val="2950"/>
              </a:spcBef>
              <a:spcAft>
                <a:spcPts val="0"/>
              </a:spcAft>
              <a:buClrTx/>
              <a:buSzPct val="145000"/>
              <a:buFontTx/>
              <a:buChar char="•"/>
              <a:tabLst/>
              <a:defRPr sz="2200" b="0" i="0" u="none" strike="noStrike" cap="none" spc="0" baseline="0">
                <a:ln>
                  <a:noFill/>
                </a:ln>
                <a:solidFill>
                  <a:srgbClr val="000000"/>
                </a:solidFill>
                <a:uFillTx/>
                <a:latin typeface="Helvetica Neue"/>
                <a:ea typeface="Helvetica Neue"/>
                <a:cs typeface="Helvetica Neue"/>
                <a:sym typeface="Helvetica Neue"/>
              </a:defRPr>
            </a:lvl4pPr>
            <a:lvl5pPr marL="1194594" marR="0" indent="-305594" algn="l" defTabSz="410766" rtl="0" latinLnBrk="0">
              <a:lnSpc>
                <a:spcPct val="100000"/>
              </a:lnSpc>
              <a:spcBef>
                <a:spcPts val="2950"/>
              </a:spcBef>
              <a:spcAft>
                <a:spcPts val="0"/>
              </a:spcAft>
              <a:buClrTx/>
              <a:buSzPct val="145000"/>
              <a:buFontTx/>
              <a:buChar char="•"/>
              <a:tabLst/>
              <a:defRPr sz="2200" b="0" i="0" u="none" strike="noStrike" cap="none" spc="0" baseline="0">
                <a:ln>
                  <a:noFill/>
                </a:ln>
                <a:solidFill>
                  <a:srgbClr val="000000"/>
                </a:solidFill>
                <a:uFillTx/>
                <a:latin typeface="Helvetica Neue"/>
                <a:ea typeface="Helvetica Neue"/>
                <a:cs typeface="Helvetica Neue"/>
                <a:sym typeface="Helvetica Neue"/>
              </a:defRPr>
            </a:lvl5pPr>
            <a:lvl6pPr marL="1416844" marR="0" indent="-305594" algn="l" defTabSz="410766" rtl="0" latinLnBrk="0">
              <a:lnSpc>
                <a:spcPct val="100000"/>
              </a:lnSpc>
              <a:spcBef>
                <a:spcPts val="2950"/>
              </a:spcBef>
              <a:spcAft>
                <a:spcPts val="0"/>
              </a:spcAft>
              <a:buClrTx/>
              <a:buSzPct val="145000"/>
              <a:buFontTx/>
              <a:buChar char="•"/>
              <a:tabLst/>
              <a:defRPr sz="2200" b="0" i="0" u="none" strike="noStrike" cap="none" spc="0" baseline="0">
                <a:ln>
                  <a:noFill/>
                </a:ln>
                <a:solidFill>
                  <a:srgbClr val="000000"/>
                </a:solidFill>
                <a:uFillTx/>
                <a:latin typeface="Helvetica Neue"/>
                <a:ea typeface="Helvetica Neue"/>
                <a:cs typeface="Helvetica Neue"/>
                <a:sym typeface="Helvetica Neue"/>
              </a:defRPr>
            </a:lvl6pPr>
            <a:lvl7pPr marL="1639094" marR="0" indent="-305594" algn="l" defTabSz="410766" rtl="0" latinLnBrk="0">
              <a:lnSpc>
                <a:spcPct val="100000"/>
              </a:lnSpc>
              <a:spcBef>
                <a:spcPts val="2950"/>
              </a:spcBef>
              <a:spcAft>
                <a:spcPts val="0"/>
              </a:spcAft>
              <a:buClrTx/>
              <a:buSzPct val="145000"/>
              <a:buFontTx/>
              <a:buChar char="•"/>
              <a:tabLst/>
              <a:defRPr sz="2200" b="0" i="0" u="none" strike="noStrike" cap="none" spc="0" baseline="0">
                <a:ln>
                  <a:noFill/>
                </a:ln>
                <a:solidFill>
                  <a:srgbClr val="000000"/>
                </a:solidFill>
                <a:uFillTx/>
                <a:latin typeface="Helvetica Neue"/>
                <a:ea typeface="Helvetica Neue"/>
                <a:cs typeface="Helvetica Neue"/>
                <a:sym typeface="Helvetica Neue"/>
              </a:defRPr>
            </a:lvl7pPr>
            <a:lvl8pPr marL="1861344" marR="0" indent="-305594" algn="l" defTabSz="410766" rtl="0" latinLnBrk="0">
              <a:lnSpc>
                <a:spcPct val="100000"/>
              </a:lnSpc>
              <a:spcBef>
                <a:spcPts val="2950"/>
              </a:spcBef>
              <a:spcAft>
                <a:spcPts val="0"/>
              </a:spcAft>
              <a:buClrTx/>
              <a:buSzPct val="145000"/>
              <a:buFontTx/>
              <a:buChar char="•"/>
              <a:tabLst/>
              <a:defRPr sz="2200" b="0" i="0" u="none" strike="noStrike" cap="none" spc="0" baseline="0">
                <a:ln>
                  <a:noFill/>
                </a:ln>
                <a:solidFill>
                  <a:srgbClr val="000000"/>
                </a:solidFill>
                <a:uFillTx/>
                <a:latin typeface="Helvetica Neue"/>
                <a:ea typeface="Helvetica Neue"/>
                <a:cs typeface="Helvetica Neue"/>
                <a:sym typeface="Helvetica Neue"/>
              </a:defRPr>
            </a:lvl8pPr>
            <a:lvl9pPr marL="2083594" marR="0" indent="-305594" algn="l" defTabSz="410766" rtl="0" latinLnBrk="0">
              <a:lnSpc>
                <a:spcPct val="100000"/>
              </a:lnSpc>
              <a:spcBef>
                <a:spcPts val="2950"/>
              </a:spcBef>
              <a:spcAft>
                <a:spcPts val="0"/>
              </a:spcAft>
              <a:buClrTx/>
              <a:buSzPct val="145000"/>
              <a:buFontTx/>
              <a:buChar char="•"/>
              <a:tabLst/>
              <a:defRPr sz="2200" b="0" i="0" u="none" strike="noStrike" cap="none" spc="0" baseline="0">
                <a:ln>
                  <a:noFill/>
                </a:ln>
                <a:solidFill>
                  <a:srgbClr val="000000"/>
                </a:solidFill>
                <a:uFillTx/>
                <a:latin typeface="Helvetica Neue"/>
                <a:ea typeface="Helvetica Neue"/>
                <a:cs typeface="Helvetica Neue"/>
                <a:sym typeface="Helvetica Neue"/>
              </a:defRPr>
            </a:lvl9pPr>
          </a:lstStyle>
          <a:p>
            <a:pPr marL="285750" indent="-285750" hangingPunct="1">
              <a:buFont typeface="Wingdings" panose="05000000000000000000" pitchFamily="2" charset="2"/>
              <a:buChar char="Ø"/>
            </a:pPr>
            <a:r>
              <a:rPr lang="en-US" sz="1600">
                <a:solidFill>
                  <a:schemeClr val="tx1"/>
                </a:solidFill>
              </a:rPr>
              <a:t>Docker as a “Company”</a:t>
            </a:r>
          </a:p>
          <a:p>
            <a:pPr marL="285750" indent="-285750" hangingPunct="1">
              <a:buFont typeface="Wingdings" panose="05000000000000000000" pitchFamily="2" charset="2"/>
              <a:buChar char="Ø"/>
            </a:pPr>
            <a:r>
              <a:rPr lang="en-US" sz="1600">
                <a:solidFill>
                  <a:schemeClr val="tx1"/>
                </a:solidFill>
              </a:rPr>
              <a:t>Docker as a “Product”</a:t>
            </a:r>
          </a:p>
          <a:p>
            <a:pPr marL="285750" indent="-285750" hangingPunct="1">
              <a:buFont typeface="Wingdings" panose="05000000000000000000" pitchFamily="2" charset="2"/>
              <a:buChar char="Ø"/>
            </a:pPr>
            <a:r>
              <a:rPr lang="en-US" sz="1600">
                <a:solidFill>
                  <a:schemeClr val="tx1"/>
                </a:solidFill>
              </a:rPr>
              <a:t>Docker as a “Platform”</a:t>
            </a:r>
          </a:p>
          <a:p>
            <a:pPr marL="285750" indent="-285750" hangingPunct="1">
              <a:buFont typeface="Wingdings" panose="05000000000000000000" pitchFamily="2" charset="2"/>
              <a:buChar char="Ø"/>
            </a:pPr>
            <a:r>
              <a:rPr lang="en-US" sz="1600">
                <a:solidFill>
                  <a:schemeClr val="tx1"/>
                </a:solidFill>
              </a:rPr>
              <a:t>Docker as a “CLI Tool”</a:t>
            </a:r>
          </a:p>
          <a:p>
            <a:pPr marL="285750" indent="-285750" hangingPunct="1">
              <a:buFont typeface="Wingdings" panose="05000000000000000000" pitchFamily="2" charset="2"/>
              <a:buChar char="Ø"/>
            </a:pPr>
            <a:r>
              <a:rPr lang="en-US" sz="1600">
                <a:solidFill>
                  <a:schemeClr val="tx1"/>
                </a:solidFill>
              </a:rPr>
              <a:t>Docker as a “Computer Program”</a:t>
            </a:r>
          </a:p>
          <a:p>
            <a:pPr marL="285750" indent="-285750" hangingPunct="1">
              <a:buFont typeface="Wingdings" panose="05000000000000000000" pitchFamily="2" charset="2"/>
              <a:buChar char="Ø"/>
            </a:pPr>
            <a:endParaRPr lang="en-US" sz="1600">
              <a:solidFill>
                <a:schemeClr val="tx1"/>
              </a:solidFill>
            </a:endParaRPr>
          </a:p>
          <a:p>
            <a:pPr hangingPunct="1"/>
            <a:endParaRPr lang="en-US" sz="1800" dirty="0">
              <a:latin typeface="Museo For Dell" panose="02000000000000000000" pitchFamily="2" charset="0"/>
            </a:endParaRPr>
          </a:p>
        </p:txBody>
      </p:sp>
      <p:pic>
        <p:nvPicPr>
          <p:cNvPr id="14" name="Picture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96781" y="1667892"/>
            <a:ext cx="1980054" cy="1485041"/>
          </a:xfrm>
          <a:prstGeom prst="rect">
            <a:avLst/>
          </a:prstGeom>
        </p:spPr>
      </p:pic>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54368" y="2111241"/>
            <a:ext cx="1410598" cy="1204886"/>
          </a:xfrm>
          <a:prstGeom prst="rect">
            <a:avLst/>
          </a:prstGeom>
        </p:spPr>
      </p:pic>
      <p:pic>
        <p:nvPicPr>
          <p:cNvPr id="16" name="Picture 15"/>
          <p:cNvPicPr>
            <a:picLocks noChangeAspect="1"/>
          </p:cNvPicPr>
          <p:nvPr/>
        </p:nvPicPr>
        <p:blipFill>
          <a:blip r:embed="rId4"/>
          <a:stretch>
            <a:fillRect/>
          </a:stretch>
        </p:blipFill>
        <p:spPr>
          <a:xfrm>
            <a:off x="5696781" y="3479321"/>
            <a:ext cx="2862886" cy="1889340"/>
          </a:xfrm>
          <a:prstGeom prst="rect">
            <a:avLst/>
          </a:prstGeom>
        </p:spPr>
      </p:pic>
      <p:pic>
        <p:nvPicPr>
          <p:cNvPr id="7" name="Picture 6"/>
          <p:cNvPicPr>
            <a:picLocks noChangeAspect="1"/>
          </p:cNvPicPr>
          <p:nvPr/>
        </p:nvPicPr>
        <p:blipFill>
          <a:blip r:embed="rId5"/>
          <a:stretch>
            <a:fillRect/>
          </a:stretch>
        </p:blipFill>
        <p:spPr>
          <a:xfrm>
            <a:off x="10876606" y="5961398"/>
            <a:ext cx="1308188" cy="796241"/>
          </a:xfrm>
          <a:prstGeom prst="rect">
            <a:avLst/>
          </a:prstGeom>
        </p:spPr>
      </p:pic>
    </p:spTree>
    <p:extLst>
      <p:ext uri="{BB962C8B-B14F-4D97-AF65-F5344CB8AC3E}">
        <p14:creationId xmlns:p14="http://schemas.microsoft.com/office/powerpoint/2010/main" val="2363177821"/>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96"/>
        <p:cNvGrpSpPr/>
        <p:nvPr/>
      </p:nvGrpSpPr>
      <p:grpSpPr>
        <a:xfrm>
          <a:off x="0" y="0"/>
          <a:ext cx="0" cy="0"/>
          <a:chOff x="0" y="0"/>
          <a:chExt cx="0" cy="0"/>
        </a:xfrm>
      </p:grpSpPr>
      <p:sp>
        <p:nvSpPr>
          <p:cNvPr id="997" name="Google Shape;997;p84"/>
          <p:cNvSpPr/>
          <p:nvPr/>
        </p:nvSpPr>
        <p:spPr>
          <a:xfrm>
            <a:off x="6153553" y="0"/>
            <a:ext cx="6096000" cy="6858000"/>
          </a:xfrm>
          <a:prstGeom prst="rect">
            <a:avLst/>
          </a:prstGeom>
          <a:solidFill>
            <a:schemeClr val="accent3"/>
          </a:solidFill>
          <a:ln>
            <a:noFill/>
          </a:ln>
        </p:spPr>
        <p:txBody>
          <a:bodyPr spcFirstLastPara="1" wrap="square" lIns="95233" tIns="95233" rIns="95233" bIns="95233" anchor="ctr" anchorCtr="0">
            <a:noAutofit/>
          </a:bodyPr>
          <a:lstStyle/>
          <a:p>
            <a:pPr>
              <a:buClr>
                <a:srgbClr val="000000"/>
              </a:buClr>
              <a:buSzPts val="3000"/>
            </a:pPr>
            <a:endParaRPr sz="4000" b="0">
              <a:solidFill>
                <a:srgbClr val="FFFFFF"/>
              </a:solidFill>
            </a:endParaRPr>
          </a:p>
        </p:txBody>
      </p:sp>
      <p:sp>
        <p:nvSpPr>
          <p:cNvPr id="998" name="Google Shape;998;p84"/>
          <p:cNvSpPr txBox="1"/>
          <p:nvPr/>
        </p:nvSpPr>
        <p:spPr>
          <a:xfrm>
            <a:off x="6348249" y="382133"/>
            <a:ext cx="5129200" cy="932400"/>
          </a:xfrm>
          <a:prstGeom prst="rect">
            <a:avLst/>
          </a:prstGeom>
          <a:noFill/>
          <a:ln>
            <a:noFill/>
          </a:ln>
        </p:spPr>
        <p:txBody>
          <a:bodyPr spcFirstLastPara="1" wrap="square" lIns="95233" tIns="95233" rIns="95233" bIns="95233" anchor="ctr" anchorCtr="0">
            <a:noAutofit/>
          </a:bodyPr>
          <a:lstStyle/>
          <a:p>
            <a:pPr>
              <a:buClr>
                <a:schemeClr val="lt1"/>
              </a:buClr>
              <a:buSzPts val="3600"/>
            </a:pPr>
            <a:r>
              <a:rPr lang="en-US" sz="4800">
                <a:solidFill>
                  <a:schemeClr val="lt1"/>
                </a:solidFill>
                <a:latin typeface="Impact"/>
                <a:ea typeface="Impact"/>
                <a:cs typeface="Impact"/>
                <a:sym typeface="Impact"/>
              </a:rPr>
              <a:t> </a:t>
            </a:r>
            <a:r>
              <a:rPr lang="en-US" sz="4800" b="0">
                <a:solidFill>
                  <a:schemeClr val="lt1"/>
                </a:solidFill>
                <a:latin typeface="Arial"/>
                <a:ea typeface="Arial"/>
                <a:cs typeface="Arial"/>
                <a:sym typeface="Arial"/>
              </a:rPr>
              <a:t>Ajeet Singh Raina</a:t>
            </a:r>
            <a:endParaRPr sz="1867" b="0">
              <a:latin typeface="Arial"/>
              <a:ea typeface="Arial"/>
              <a:cs typeface="Arial"/>
              <a:sym typeface="Arial"/>
            </a:endParaRPr>
          </a:p>
        </p:txBody>
      </p:sp>
      <p:sp>
        <p:nvSpPr>
          <p:cNvPr id="999" name="Google Shape;999;p84"/>
          <p:cNvSpPr/>
          <p:nvPr/>
        </p:nvSpPr>
        <p:spPr>
          <a:xfrm>
            <a:off x="7929388" y="6091071"/>
            <a:ext cx="445795" cy="358424"/>
          </a:xfrm>
          <a:custGeom>
            <a:avLst/>
            <a:gdLst/>
            <a:ahLst/>
            <a:cxnLst/>
            <a:rect l="l" t="t" r="r" b="b"/>
            <a:pathLst>
              <a:path w="462" h="374" extrusionOk="0">
                <a:moveTo>
                  <a:pt x="461" y="45"/>
                </a:moveTo>
                <a:lnTo>
                  <a:pt x="461" y="45"/>
                </a:lnTo>
                <a:cubicBezTo>
                  <a:pt x="443" y="54"/>
                  <a:pt x="425" y="63"/>
                  <a:pt x="408" y="63"/>
                </a:cubicBezTo>
                <a:cubicBezTo>
                  <a:pt x="425" y="54"/>
                  <a:pt x="443" y="36"/>
                  <a:pt x="443" y="10"/>
                </a:cubicBezTo>
                <a:cubicBezTo>
                  <a:pt x="425" y="19"/>
                  <a:pt x="408" y="27"/>
                  <a:pt x="389" y="36"/>
                </a:cubicBezTo>
                <a:cubicBezTo>
                  <a:pt x="372" y="19"/>
                  <a:pt x="345" y="0"/>
                  <a:pt x="319" y="0"/>
                </a:cubicBezTo>
                <a:cubicBezTo>
                  <a:pt x="265" y="0"/>
                  <a:pt x="221" y="45"/>
                  <a:pt x="221" y="98"/>
                </a:cubicBezTo>
                <a:cubicBezTo>
                  <a:pt x="221" y="107"/>
                  <a:pt x="221" y="116"/>
                  <a:pt x="230" y="116"/>
                </a:cubicBezTo>
                <a:cubicBezTo>
                  <a:pt x="151" y="116"/>
                  <a:pt x="79" y="81"/>
                  <a:pt x="35" y="19"/>
                </a:cubicBezTo>
                <a:cubicBezTo>
                  <a:pt x="26" y="36"/>
                  <a:pt x="17" y="54"/>
                  <a:pt x="17" y="72"/>
                </a:cubicBezTo>
                <a:cubicBezTo>
                  <a:pt x="17" y="98"/>
                  <a:pt x="35" y="134"/>
                  <a:pt x="61" y="151"/>
                </a:cubicBezTo>
                <a:cubicBezTo>
                  <a:pt x="44" y="143"/>
                  <a:pt x="35" y="143"/>
                  <a:pt x="17" y="134"/>
                </a:cubicBezTo>
                <a:lnTo>
                  <a:pt x="17" y="134"/>
                </a:lnTo>
                <a:cubicBezTo>
                  <a:pt x="17" y="178"/>
                  <a:pt x="53" y="222"/>
                  <a:pt x="98" y="231"/>
                </a:cubicBezTo>
                <a:cubicBezTo>
                  <a:pt x="89" y="231"/>
                  <a:pt x="79" y="231"/>
                  <a:pt x="70" y="231"/>
                </a:cubicBezTo>
                <a:cubicBezTo>
                  <a:pt x="61" y="231"/>
                  <a:pt x="61" y="231"/>
                  <a:pt x="53" y="231"/>
                </a:cubicBezTo>
                <a:cubicBezTo>
                  <a:pt x="61" y="266"/>
                  <a:pt x="98" y="294"/>
                  <a:pt x="142" y="294"/>
                </a:cubicBezTo>
                <a:cubicBezTo>
                  <a:pt x="106" y="319"/>
                  <a:pt x="70" y="338"/>
                  <a:pt x="26" y="338"/>
                </a:cubicBezTo>
                <a:cubicBezTo>
                  <a:pt x="17" y="338"/>
                  <a:pt x="8" y="338"/>
                  <a:pt x="0" y="338"/>
                </a:cubicBezTo>
                <a:cubicBezTo>
                  <a:pt x="44" y="364"/>
                  <a:pt x="89" y="373"/>
                  <a:pt x="142" y="373"/>
                </a:cubicBezTo>
                <a:cubicBezTo>
                  <a:pt x="319" y="373"/>
                  <a:pt x="408" y="231"/>
                  <a:pt x="408" y="107"/>
                </a:cubicBezTo>
                <a:lnTo>
                  <a:pt x="408" y="98"/>
                </a:lnTo>
                <a:cubicBezTo>
                  <a:pt x="434" y="81"/>
                  <a:pt x="443" y="72"/>
                  <a:pt x="461" y="45"/>
                </a:cubicBezTo>
              </a:path>
            </a:pathLst>
          </a:custGeom>
          <a:solidFill>
            <a:schemeClr val="lt1"/>
          </a:solidFill>
          <a:ln>
            <a:noFill/>
          </a:ln>
        </p:spPr>
        <p:txBody>
          <a:bodyPr spcFirstLastPara="1" wrap="square" lIns="60933" tIns="30467" rIns="60933" bIns="30467" anchor="ctr" anchorCtr="0">
            <a:noAutofit/>
          </a:bodyPr>
          <a:lstStyle/>
          <a:p>
            <a:pPr>
              <a:buClr>
                <a:srgbClr val="000000"/>
              </a:buClr>
              <a:buSzPts val="900"/>
            </a:pPr>
            <a:endParaRPr sz="1200">
              <a:latin typeface="Lato Light"/>
              <a:ea typeface="Lato Light"/>
              <a:cs typeface="Lato Light"/>
              <a:sym typeface="Lato Light"/>
            </a:endParaRPr>
          </a:p>
        </p:txBody>
      </p:sp>
      <p:sp>
        <p:nvSpPr>
          <p:cNvPr id="1000" name="Google Shape;1000;p84"/>
          <p:cNvSpPr txBox="1"/>
          <p:nvPr/>
        </p:nvSpPr>
        <p:spPr>
          <a:xfrm>
            <a:off x="8492949" y="5989437"/>
            <a:ext cx="2128000" cy="561600"/>
          </a:xfrm>
          <a:prstGeom prst="rect">
            <a:avLst/>
          </a:prstGeom>
          <a:noFill/>
          <a:ln>
            <a:noFill/>
          </a:ln>
        </p:spPr>
        <p:txBody>
          <a:bodyPr spcFirstLastPara="1" wrap="square" lIns="95233" tIns="95233" rIns="95233" bIns="95233" anchor="ctr" anchorCtr="0">
            <a:noAutofit/>
          </a:bodyPr>
          <a:lstStyle/>
          <a:p>
            <a:pPr algn="l"/>
            <a:r>
              <a:rPr lang="en-US" b="0">
                <a:solidFill>
                  <a:schemeClr val="lt1"/>
                </a:solidFill>
                <a:latin typeface="Arial"/>
                <a:ea typeface="Arial"/>
                <a:cs typeface="Arial"/>
                <a:sym typeface="Arial"/>
              </a:rPr>
              <a:t>@</a:t>
            </a:r>
            <a:r>
              <a:rPr lang="en-US" sz="1867" b="0" u="sng">
                <a:solidFill>
                  <a:srgbClr val="F2F2F2"/>
                </a:solidFill>
                <a:latin typeface="Arial"/>
                <a:ea typeface="Arial"/>
                <a:cs typeface="Arial"/>
                <a:sym typeface="Arial"/>
              </a:rPr>
              <a:t>ajeetsraina</a:t>
            </a:r>
            <a:r>
              <a:rPr lang="en-US" sz="1867">
                <a:solidFill>
                  <a:srgbClr val="F2F2F2"/>
                </a:solidFill>
                <a:latin typeface="Arial"/>
                <a:ea typeface="Arial"/>
                <a:cs typeface="Arial"/>
                <a:sym typeface="Arial"/>
              </a:rPr>
              <a:t> </a:t>
            </a:r>
            <a:endParaRPr sz="2400" b="0">
              <a:solidFill>
                <a:srgbClr val="F2F2F2"/>
              </a:solidFill>
              <a:latin typeface="Arial"/>
              <a:ea typeface="Arial"/>
              <a:cs typeface="Arial"/>
              <a:sym typeface="Arial"/>
            </a:endParaRPr>
          </a:p>
        </p:txBody>
      </p:sp>
      <p:pic>
        <p:nvPicPr>
          <p:cNvPr id="1001" name="Google Shape;1001;p84"/>
          <p:cNvPicPr preferRelativeResize="0"/>
          <p:nvPr/>
        </p:nvPicPr>
        <p:blipFill rotWithShape="1">
          <a:blip r:embed="rId3">
            <a:alphaModFix/>
          </a:blip>
          <a:srcRect/>
          <a:stretch/>
        </p:blipFill>
        <p:spPr>
          <a:xfrm>
            <a:off x="6956251" y="1614523"/>
            <a:ext cx="4310092" cy="4324507"/>
          </a:xfrm>
          <a:prstGeom prst="rect">
            <a:avLst/>
          </a:prstGeom>
          <a:noFill/>
          <a:ln>
            <a:noFill/>
          </a:ln>
        </p:spPr>
      </p:pic>
      <p:sp>
        <p:nvSpPr>
          <p:cNvPr id="1002" name="Google Shape;1002;p84"/>
          <p:cNvSpPr/>
          <p:nvPr/>
        </p:nvSpPr>
        <p:spPr>
          <a:xfrm rot="-5400000">
            <a:off x="1067168" y="2606251"/>
            <a:ext cx="4044400" cy="3493600"/>
          </a:xfrm>
          <a:prstGeom prst="roundRect">
            <a:avLst>
              <a:gd name="adj" fmla="val 8458"/>
            </a:avLst>
          </a:prstGeom>
          <a:solidFill>
            <a:schemeClr val="dk2"/>
          </a:solidFill>
          <a:ln>
            <a:noFill/>
          </a:ln>
          <a:effectLst>
            <a:outerShdw blurRad="127000" algn="tl" rotWithShape="0">
              <a:srgbClr val="000000">
                <a:alpha val="20000"/>
              </a:srgbClr>
            </a:outerShdw>
          </a:effectLst>
        </p:spPr>
        <p:txBody>
          <a:bodyPr spcFirstLastPara="1" wrap="square" lIns="121900" tIns="60933" rIns="121900" bIns="60933" anchor="ctr" anchorCtr="0">
            <a:noAutofit/>
          </a:bodyPr>
          <a:lstStyle/>
          <a:p>
            <a:pPr>
              <a:lnSpc>
                <a:spcPct val="90000"/>
              </a:lnSpc>
            </a:pPr>
            <a:endParaRPr sz="1333" b="0">
              <a:solidFill>
                <a:schemeClr val="lt1"/>
              </a:solidFill>
              <a:latin typeface="Arial"/>
              <a:ea typeface="Arial"/>
              <a:cs typeface="Arial"/>
              <a:sym typeface="Arial"/>
            </a:endParaRPr>
          </a:p>
        </p:txBody>
      </p:sp>
      <p:sp>
        <p:nvSpPr>
          <p:cNvPr id="1003" name="Google Shape;1003;p84"/>
          <p:cNvSpPr txBox="1"/>
          <p:nvPr/>
        </p:nvSpPr>
        <p:spPr>
          <a:xfrm>
            <a:off x="1342567" y="5025559"/>
            <a:ext cx="3493600" cy="1132400"/>
          </a:xfrm>
          <a:prstGeom prst="rect">
            <a:avLst/>
          </a:prstGeom>
          <a:noFill/>
          <a:ln>
            <a:noFill/>
          </a:ln>
        </p:spPr>
        <p:txBody>
          <a:bodyPr spcFirstLastPara="1" wrap="square" lIns="121900" tIns="121900" rIns="121900" bIns="121900" anchor="ctr" anchorCtr="0">
            <a:noAutofit/>
          </a:bodyPr>
          <a:lstStyle/>
          <a:p>
            <a:pPr>
              <a:lnSpc>
                <a:spcPct val="90000"/>
              </a:lnSpc>
            </a:pPr>
            <a:r>
              <a:rPr lang="en-US" sz="3200" b="0" dirty="0">
                <a:solidFill>
                  <a:schemeClr val="lt1"/>
                </a:solidFill>
                <a:latin typeface="Arial"/>
                <a:ea typeface="Arial"/>
                <a:cs typeface="Arial"/>
                <a:sym typeface="Arial"/>
              </a:rPr>
              <a:t>Tip of the Captains Hat Award</a:t>
            </a:r>
            <a:endParaRPr sz="2133" dirty="0"/>
          </a:p>
        </p:txBody>
      </p:sp>
      <p:sp>
        <p:nvSpPr>
          <p:cNvPr id="1004" name="Google Shape;1004;p84"/>
          <p:cNvSpPr/>
          <p:nvPr/>
        </p:nvSpPr>
        <p:spPr>
          <a:xfrm rot="-5400000">
            <a:off x="1067167" y="1060363"/>
            <a:ext cx="4044400" cy="3493600"/>
          </a:xfrm>
          <a:prstGeom prst="hexagon">
            <a:avLst>
              <a:gd name="adj" fmla="val 25000"/>
              <a:gd name="vf" fmla="val 115470"/>
            </a:avLst>
          </a:prstGeom>
          <a:solidFill>
            <a:schemeClr val="lt1"/>
          </a:solidFill>
          <a:ln>
            <a:noFill/>
          </a:ln>
          <a:effectLst>
            <a:outerShdw blurRad="127000" algn="tl" rotWithShape="0">
              <a:srgbClr val="000000">
                <a:alpha val="20000"/>
              </a:srgbClr>
            </a:outerShdw>
          </a:effectLst>
        </p:spPr>
        <p:txBody>
          <a:bodyPr spcFirstLastPara="1" wrap="square" lIns="121900" tIns="60933" rIns="121900" bIns="60933" anchor="ctr" anchorCtr="0">
            <a:noAutofit/>
          </a:bodyPr>
          <a:lstStyle/>
          <a:p>
            <a:endParaRPr sz="1867" b="0">
              <a:solidFill>
                <a:schemeClr val="lt1"/>
              </a:solidFill>
              <a:latin typeface="Arial"/>
              <a:ea typeface="Arial"/>
              <a:cs typeface="Arial"/>
              <a:sym typeface="Arial"/>
            </a:endParaRPr>
          </a:p>
        </p:txBody>
      </p:sp>
      <p:pic>
        <p:nvPicPr>
          <p:cNvPr id="1005" name="Google Shape;1005;p84"/>
          <p:cNvPicPr preferRelativeResize="0"/>
          <p:nvPr/>
        </p:nvPicPr>
        <p:blipFill rotWithShape="1">
          <a:blip r:embed="rId4">
            <a:alphaModFix/>
          </a:blip>
          <a:srcRect/>
          <a:stretch/>
        </p:blipFill>
        <p:spPr>
          <a:xfrm>
            <a:off x="1645975" y="1780487"/>
            <a:ext cx="2886863" cy="2316404"/>
          </a:xfrm>
          <a:prstGeom prst="rect">
            <a:avLst/>
          </a:prstGeom>
          <a:noFill/>
          <a:ln>
            <a:noFill/>
          </a:ln>
        </p:spPr>
      </p:pic>
    </p:spTree>
    <p:extLst>
      <p:ext uri="{BB962C8B-B14F-4D97-AF65-F5344CB8AC3E}">
        <p14:creationId xmlns:p14="http://schemas.microsoft.com/office/powerpoint/2010/main" val="2110490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860"/>
          <p:cNvSpPr txBox="1">
            <a:spLocks/>
          </p:cNvSpPr>
          <p:nvPr/>
        </p:nvSpPr>
        <p:spPr>
          <a:xfrm>
            <a:off x="5717407" y="1682473"/>
            <a:ext cx="4343400" cy="3787500"/>
          </a:xfrm>
          <a:prstGeom prst="rect">
            <a:avLst/>
          </a:prstGeom>
          <a:noFill/>
          <a:ln>
            <a:noFill/>
          </a:ln>
        </p:spPr>
        <p:txBody>
          <a:bodyPr wrap="square" lIns="91425" tIns="45700" rIns="91425" bIns="45700" anchor="t" anchorCtr="0">
            <a:noAutofit/>
          </a:bodyPr>
          <a:lstStyle>
            <a:lvl1pPr marL="0" indent="0" algn="l" rtl="0" eaLnBrk="1" fontAlgn="base" hangingPunct="1">
              <a:lnSpc>
                <a:spcPct val="100000"/>
              </a:lnSpc>
              <a:spcBef>
                <a:spcPts val="1200"/>
              </a:spcBef>
              <a:spcAft>
                <a:spcPts val="0"/>
              </a:spcAft>
              <a:buClr>
                <a:srgbClr val="AAAAAA"/>
              </a:buClr>
              <a:buFont typeface="Arial" pitchFamily="34" charset="0"/>
              <a:buNone/>
              <a:defRPr sz="1400">
                <a:solidFill>
                  <a:srgbClr val="000000"/>
                </a:solidFill>
                <a:latin typeface="Arial" panose="020B0604020202020204" pitchFamily="34" charset="0"/>
                <a:ea typeface="Museo Sans For Dell" pitchFamily="2" charset="0"/>
                <a:cs typeface="Arial" panose="020B0604020202020204" pitchFamily="34" charset="0"/>
              </a:defRPr>
            </a:lvl1pPr>
            <a:lvl2pPr marL="573088" indent="-231775" algn="l" rtl="0" eaLnBrk="1" fontAlgn="base" hangingPunct="1">
              <a:lnSpc>
                <a:spcPct val="100000"/>
              </a:lnSpc>
              <a:spcBef>
                <a:spcPts val="300"/>
              </a:spcBef>
              <a:spcAft>
                <a:spcPts val="0"/>
              </a:spcAft>
              <a:buClr>
                <a:srgbClr val="AAAAAA"/>
              </a:buClr>
              <a:buFont typeface="Museo Sans For Dell" pitchFamily="2" charset="0"/>
              <a:buChar char="–"/>
              <a:defRPr sz="1200" baseline="0">
                <a:solidFill>
                  <a:schemeClr val="bg2"/>
                </a:solidFill>
                <a:latin typeface="Museo Sans For Dell" pitchFamily="2" charset="0"/>
                <a:ea typeface="Museo Sans For Dell" pitchFamily="2" charset="0"/>
              </a:defRPr>
            </a:lvl2pPr>
            <a:lvl3pPr marL="909638" indent="-220663" algn="l" rtl="0" eaLnBrk="1" fontAlgn="base" hangingPunct="1">
              <a:lnSpc>
                <a:spcPct val="100000"/>
              </a:lnSpc>
              <a:spcBef>
                <a:spcPts val="300"/>
              </a:spcBef>
              <a:spcAft>
                <a:spcPts val="0"/>
              </a:spcAft>
              <a:buClr>
                <a:srgbClr val="AAAAAA"/>
              </a:buClr>
              <a:buFont typeface="Museo Sans For Dell" pitchFamily="2" charset="0"/>
              <a:buChar char="›"/>
              <a:defRPr sz="1000" baseline="0">
                <a:solidFill>
                  <a:schemeClr val="bg2"/>
                </a:solidFill>
                <a:latin typeface="Museo Sans For Dell" pitchFamily="2" charset="0"/>
                <a:ea typeface="Museo Sans For Dell" pitchFamily="2" charset="0"/>
              </a:defRPr>
            </a:lvl3pPr>
            <a:lvl4pPr marL="1246188" indent="-222250" algn="l" rtl="0" eaLnBrk="1" fontAlgn="base" hangingPunct="1">
              <a:lnSpc>
                <a:spcPct val="90000"/>
              </a:lnSpc>
              <a:spcBef>
                <a:spcPts val="300"/>
              </a:spcBef>
              <a:spcAft>
                <a:spcPts val="0"/>
              </a:spcAft>
              <a:buClr>
                <a:srgbClr val="AAAAAA"/>
              </a:buClr>
              <a:buFont typeface="Courier New" panose="02070309020205020404" pitchFamily="49" charset="0"/>
              <a:buChar char="o"/>
              <a:defRPr sz="1000" baseline="0">
                <a:solidFill>
                  <a:schemeClr val="bg2"/>
                </a:solidFill>
                <a:latin typeface="Museo Sans For Dell" pitchFamily="2" charset="0"/>
                <a:ea typeface="Museo Sans For Dell" pitchFamily="2" charset="0"/>
              </a:defRPr>
            </a:lvl4pPr>
            <a:lvl5pPr marL="1608138" indent="-236538" algn="l" rtl="0" eaLnBrk="1" fontAlgn="base" hangingPunct="1">
              <a:lnSpc>
                <a:spcPct val="90000"/>
              </a:lnSpc>
              <a:spcBef>
                <a:spcPts val="300"/>
              </a:spcBef>
              <a:spcAft>
                <a:spcPts val="0"/>
              </a:spcAft>
              <a:buClr>
                <a:srgbClr val="AAAAAA"/>
              </a:buClr>
              <a:buFont typeface="Museo For Dell 300" pitchFamily="50" charset="0"/>
              <a:buChar char="–"/>
              <a:defRPr sz="1200">
                <a:solidFill>
                  <a:schemeClr val="tx1"/>
                </a:solidFill>
                <a:latin typeface="Museo Sans For Dell" pitchFamily="2" charset="0"/>
                <a:ea typeface="Museo Sans For Dell" pitchFamily="2" charset="0"/>
              </a:defRPr>
            </a:lvl5pPr>
            <a:lvl6pPr marL="2065338" indent="-236538" algn="l" rtl="0" eaLnBrk="1" fontAlgn="base" hangingPunct="1">
              <a:lnSpc>
                <a:spcPct val="95000"/>
              </a:lnSpc>
              <a:spcBef>
                <a:spcPct val="30000"/>
              </a:spcBef>
              <a:spcAft>
                <a:spcPct val="0"/>
              </a:spcAft>
              <a:buClr>
                <a:schemeClr val="accent1"/>
              </a:buClr>
              <a:buFont typeface="Arial" charset="0"/>
              <a:buChar char="–"/>
              <a:defRPr sz="1800">
                <a:solidFill>
                  <a:schemeClr val="accent1"/>
                </a:solidFill>
                <a:latin typeface="+mn-lt"/>
              </a:defRPr>
            </a:lvl6pPr>
            <a:lvl7pPr marL="2522538" indent="-236538" algn="l" rtl="0" eaLnBrk="1" fontAlgn="base" hangingPunct="1">
              <a:lnSpc>
                <a:spcPct val="95000"/>
              </a:lnSpc>
              <a:spcBef>
                <a:spcPct val="30000"/>
              </a:spcBef>
              <a:spcAft>
                <a:spcPct val="0"/>
              </a:spcAft>
              <a:buClr>
                <a:schemeClr val="accent1"/>
              </a:buClr>
              <a:buFont typeface="Arial" charset="0"/>
              <a:buChar char="–"/>
              <a:defRPr sz="1800">
                <a:solidFill>
                  <a:schemeClr val="accent1"/>
                </a:solidFill>
                <a:latin typeface="+mn-lt"/>
              </a:defRPr>
            </a:lvl7pPr>
            <a:lvl8pPr marL="2979738" indent="-236538" algn="l" rtl="0" eaLnBrk="1" fontAlgn="base" hangingPunct="1">
              <a:lnSpc>
                <a:spcPct val="95000"/>
              </a:lnSpc>
              <a:spcBef>
                <a:spcPct val="30000"/>
              </a:spcBef>
              <a:spcAft>
                <a:spcPct val="0"/>
              </a:spcAft>
              <a:buClr>
                <a:schemeClr val="accent1"/>
              </a:buClr>
              <a:buFont typeface="Arial" charset="0"/>
              <a:buChar char="–"/>
              <a:defRPr sz="1800">
                <a:solidFill>
                  <a:schemeClr val="accent1"/>
                </a:solidFill>
                <a:latin typeface="+mn-lt"/>
              </a:defRPr>
            </a:lvl8pPr>
            <a:lvl9pPr marL="3436938" indent="-236538" algn="l" rtl="0" eaLnBrk="1" fontAlgn="base" hangingPunct="1">
              <a:lnSpc>
                <a:spcPct val="95000"/>
              </a:lnSpc>
              <a:spcBef>
                <a:spcPct val="30000"/>
              </a:spcBef>
              <a:spcAft>
                <a:spcPct val="0"/>
              </a:spcAft>
              <a:buClr>
                <a:schemeClr val="accent1"/>
              </a:buClr>
              <a:buFont typeface="Arial" charset="0"/>
              <a:buChar char="–"/>
              <a:defRPr sz="1800">
                <a:solidFill>
                  <a:schemeClr val="accent1"/>
                </a:solidFill>
                <a:latin typeface="+mn-lt"/>
              </a:defRPr>
            </a:lvl9pPr>
          </a:lstStyle>
          <a:p>
            <a:pPr marL="171450" indent="-171450">
              <a:lnSpc>
                <a:spcPct val="90000"/>
              </a:lnSpc>
              <a:spcBef>
                <a:spcPts val="0"/>
              </a:spcBef>
              <a:buClr>
                <a:schemeClr val="accent1"/>
              </a:buClr>
              <a:buSzPct val="100000"/>
              <a:buFont typeface="Arial"/>
              <a:buChar char="•"/>
            </a:pPr>
            <a:r>
              <a:rPr lang="en-US" sz="2000" kern="0" dirty="0">
                <a:solidFill>
                  <a:schemeClr val="dk2"/>
                </a:solidFill>
                <a:latin typeface="Arial"/>
                <a:ea typeface="Arial"/>
                <a:cs typeface="Arial"/>
                <a:sym typeface="Arial"/>
              </a:rPr>
              <a:t>Standardized packaging for software and dependencies</a:t>
            </a:r>
          </a:p>
          <a:p>
            <a:pPr marL="171450" indent="-171450">
              <a:lnSpc>
                <a:spcPct val="90000"/>
              </a:lnSpc>
              <a:buClr>
                <a:schemeClr val="accent1"/>
              </a:buClr>
              <a:buSzPct val="100000"/>
              <a:buFont typeface="Arial"/>
              <a:buChar char="•"/>
            </a:pPr>
            <a:r>
              <a:rPr lang="en-US" sz="2000" kern="0" dirty="0">
                <a:solidFill>
                  <a:schemeClr val="dk2"/>
                </a:solidFill>
                <a:latin typeface="Arial"/>
                <a:ea typeface="Arial"/>
                <a:cs typeface="Arial"/>
                <a:sym typeface="Arial"/>
              </a:rPr>
              <a:t>Isolate apps from each other</a:t>
            </a:r>
          </a:p>
          <a:p>
            <a:pPr marL="171450" indent="-171450">
              <a:lnSpc>
                <a:spcPct val="90000"/>
              </a:lnSpc>
              <a:buClr>
                <a:schemeClr val="accent1"/>
              </a:buClr>
              <a:buSzPct val="100000"/>
              <a:buFont typeface="Arial"/>
              <a:buChar char="•"/>
            </a:pPr>
            <a:r>
              <a:rPr lang="en-US" sz="2000" kern="0" dirty="0">
                <a:solidFill>
                  <a:schemeClr val="dk2"/>
                </a:solidFill>
                <a:latin typeface="Arial"/>
                <a:ea typeface="Arial"/>
                <a:cs typeface="Arial"/>
                <a:sym typeface="Arial"/>
              </a:rPr>
              <a:t>Share the same OS kernel</a:t>
            </a:r>
          </a:p>
          <a:p>
            <a:pPr marL="171450" indent="-171450">
              <a:lnSpc>
                <a:spcPct val="90000"/>
              </a:lnSpc>
              <a:buClr>
                <a:schemeClr val="accent1"/>
              </a:buClr>
              <a:buSzPct val="100000"/>
              <a:buFont typeface="Arial"/>
              <a:buChar char="•"/>
            </a:pPr>
            <a:r>
              <a:rPr lang="en-US" sz="2000" kern="0" dirty="0">
                <a:solidFill>
                  <a:schemeClr val="dk2"/>
                </a:solidFill>
                <a:latin typeface="Arial"/>
                <a:ea typeface="Arial"/>
                <a:cs typeface="Arial"/>
                <a:sym typeface="Arial"/>
              </a:rPr>
              <a:t>Works for all major Linux distributions</a:t>
            </a:r>
          </a:p>
          <a:p>
            <a:pPr marL="171450" indent="-171450">
              <a:lnSpc>
                <a:spcPct val="90000"/>
              </a:lnSpc>
              <a:buClr>
                <a:schemeClr val="accent1"/>
              </a:buClr>
              <a:buSzPct val="100000"/>
              <a:buFont typeface="Arial"/>
              <a:buChar char="•"/>
            </a:pPr>
            <a:r>
              <a:rPr lang="en-US" sz="2000" kern="0" dirty="0">
                <a:solidFill>
                  <a:schemeClr val="dk2"/>
                </a:solidFill>
                <a:latin typeface="Arial"/>
                <a:ea typeface="Arial"/>
                <a:cs typeface="Arial"/>
                <a:sym typeface="Arial"/>
              </a:rPr>
              <a:t>Containers native to Windows Server 2016 &amp; 1809</a:t>
            </a:r>
          </a:p>
          <a:p>
            <a:pPr marL="171450" indent="-171450">
              <a:lnSpc>
                <a:spcPct val="90000"/>
              </a:lnSpc>
              <a:buClr>
                <a:schemeClr val="accent1"/>
              </a:buClr>
              <a:buSzPct val="100000"/>
              <a:buFont typeface="Arial"/>
              <a:buNone/>
            </a:pPr>
            <a:endParaRPr lang="en-US" sz="2000" kern="0" dirty="0">
              <a:solidFill>
                <a:schemeClr val="dk2"/>
              </a:solidFill>
              <a:latin typeface="Arial"/>
              <a:ea typeface="Arial"/>
              <a:cs typeface="Arial"/>
              <a:sym typeface="Arial"/>
            </a:endParaRPr>
          </a:p>
        </p:txBody>
      </p:sp>
      <p:pic>
        <p:nvPicPr>
          <p:cNvPr id="5" name="Shape 862"/>
          <p:cNvPicPr preferRelativeResize="0"/>
          <p:nvPr/>
        </p:nvPicPr>
        <p:blipFill rotWithShape="1">
          <a:blip r:embed="rId2">
            <a:alphaModFix/>
          </a:blip>
          <a:srcRect/>
          <a:stretch/>
        </p:blipFill>
        <p:spPr>
          <a:xfrm>
            <a:off x="1448179" y="1682473"/>
            <a:ext cx="3962700" cy="3232500"/>
          </a:xfrm>
          <a:prstGeom prst="rect">
            <a:avLst/>
          </a:prstGeom>
          <a:noFill/>
          <a:ln>
            <a:noFill/>
          </a:ln>
        </p:spPr>
      </p:pic>
      <p:sp>
        <p:nvSpPr>
          <p:cNvPr id="6" name="Text Placeholder 3"/>
          <p:cNvSpPr>
            <a:spLocks noGrp="1"/>
          </p:cNvSpPr>
          <p:nvPr>
            <p:ph type="body" sz="quarter" idx="14"/>
          </p:nvPr>
        </p:nvSpPr>
        <p:spPr>
          <a:xfrm>
            <a:off x="865417" y="636408"/>
            <a:ext cx="10124877" cy="932210"/>
          </a:xfrm>
        </p:spPr>
        <p:txBody>
          <a:bodyPr>
            <a:normAutofit lnSpcReduction="10000"/>
          </a:bodyPr>
          <a:lstStyle/>
          <a:p>
            <a:r>
              <a:rPr lang="en-US" dirty="0"/>
              <a:t>What is Docker?</a:t>
            </a:r>
          </a:p>
        </p:txBody>
      </p:sp>
      <p:pic>
        <p:nvPicPr>
          <p:cNvPr id="7" name="Picture 6"/>
          <p:cNvPicPr>
            <a:picLocks noChangeAspect="1"/>
          </p:cNvPicPr>
          <p:nvPr/>
        </p:nvPicPr>
        <p:blipFill>
          <a:blip r:embed="rId3"/>
          <a:stretch>
            <a:fillRect/>
          </a:stretch>
        </p:blipFill>
        <p:spPr>
          <a:xfrm>
            <a:off x="10876606" y="5972549"/>
            <a:ext cx="1308188" cy="796241"/>
          </a:xfrm>
          <a:prstGeom prst="rect">
            <a:avLst/>
          </a:prstGeom>
        </p:spPr>
      </p:pic>
    </p:spTree>
    <p:extLst>
      <p:ext uri="{BB962C8B-B14F-4D97-AF65-F5344CB8AC3E}">
        <p14:creationId xmlns:p14="http://schemas.microsoft.com/office/powerpoint/2010/main" val="588044689"/>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4"/>
          </p:nvPr>
        </p:nvSpPr>
        <p:spPr>
          <a:xfrm>
            <a:off x="865417" y="301181"/>
            <a:ext cx="10124877" cy="932210"/>
          </a:xfrm>
        </p:spPr>
        <p:txBody>
          <a:bodyPr>
            <a:normAutofit lnSpcReduction="10000"/>
          </a:bodyPr>
          <a:lstStyle/>
          <a:p>
            <a:r>
              <a:rPr lang="en-US" dirty="0"/>
              <a:t>Docker Product Offerings</a:t>
            </a:r>
          </a:p>
        </p:txBody>
      </p:sp>
      <p:pic>
        <p:nvPicPr>
          <p:cNvPr id="4" name="Picture 3"/>
          <p:cNvPicPr>
            <a:picLocks noChangeAspect="1"/>
          </p:cNvPicPr>
          <p:nvPr/>
        </p:nvPicPr>
        <p:blipFill>
          <a:blip r:embed="rId2"/>
          <a:stretch>
            <a:fillRect/>
          </a:stretch>
        </p:blipFill>
        <p:spPr>
          <a:xfrm>
            <a:off x="249407" y="1102513"/>
            <a:ext cx="11396557" cy="3369142"/>
          </a:xfrm>
          <a:prstGeom prst="rect">
            <a:avLst/>
          </a:prstGeom>
        </p:spPr>
      </p:pic>
      <p:pic>
        <p:nvPicPr>
          <p:cNvPr id="5" name="Picture 4"/>
          <p:cNvPicPr>
            <a:picLocks noChangeAspect="1"/>
          </p:cNvPicPr>
          <p:nvPr/>
        </p:nvPicPr>
        <p:blipFill>
          <a:blip r:embed="rId3"/>
          <a:stretch>
            <a:fillRect/>
          </a:stretch>
        </p:blipFill>
        <p:spPr>
          <a:xfrm>
            <a:off x="154754" y="3662568"/>
            <a:ext cx="1933575" cy="609600"/>
          </a:xfrm>
          <a:prstGeom prst="rect">
            <a:avLst/>
          </a:prstGeom>
        </p:spPr>
      </p:pic>
      <p:pic>
        <p:nvPicPr>
          <p:cNvPr id="6" name="Picture 5"/>
          <p:cNvPicPr>
            <a:picLocks noChangeAspect="1"/>
          </p:cNvPicPr>
          <p:nvPr/>
        </p:nvPicPr>
        <p:blipFill>
          <a:blip r:embed="rId3"/>
          <a:stretch>
            <a:fillRect/>
          </a:stretch>
        </p:blipFill>
        <p:spPr>
          <a:xfrm>
            <a:off x="249406" y="2235242"/>
            <a:ext cx="1590823" cy="599397"/>
          </a:xfrm>
          <a:prstGeom prst="rect">
            <a:avLst/>
          </a:prstGeom>
        </p:spPr>
      </p:pic>
      <p:pic>
        <p:nvPicPr>
          <p:cNvPr id="7" name="Picture 6"/>
          <p:cNvPicPr>
            <a:picLocks noChangeAspect="1"/>
          </p:cNvPicPr>
          <p:nvPr/>
        </p:nvPicPr>
        <p:blipFill>
          <a:blip r:embed="rId4"/>
          <a:stretch>
            <a:fillRect/>
          </a:stretch>
        </p:blipFill>
        <p:spPr>
          <a:xfrm>
            <a:off x="10876606" y="5961398"/>
            <a:ext cx="1308188" cy="796241"/>
          </a:xfrm>
          <a:prstGeom prst="rect">
            <a:avLst/>
          </a:prstGeom>
        </p:spPr>
      </p:pic>
    </p:spTree>
    <p:extLst>
      <p:ext uri="{BB962C8B-B14F-4D97-AF65-F5344CB8AC3E}">
        <p14:creationId xmlns:p14="http://schemas.microsoft.com/office/powerpoint/2010/main" val="4019803097"/>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914400" y="399217"/>
            <a:ext cx="9079001" cy="4934783"/>
          </a:xfrm>
          <a:prstGeom prst="rect">
            <a:avLst/>
          </a:prstGeom>
        </p:spPr>
      </p:pic>
    </p:spTree>
    <p:extLst>
      <p:ext uri="{BB962C8B-B14F-4D97-AF65-F5344CB8AC3E}">
        <p14:creationId xmlns:p14="http://schemas.microsoft.com/office/powerpoint/2010/main" val="3985719170"/>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4"/>
          </p:nvPr>
        </p:nvSpPr>
        <p:spPr/>
        <p:txBody>
          <a:bodyPr>
            <a:normAutofit lnSpcReduction="10000"/>
          </a:bodyPr>
          <a:lstStyle/>
          <a:p>
            <a:r>
              <a:rPr lang="en-US" dirty="0"/>
              <a:t>Today Docker runs on</a:t>
            </a:r>
          </a:p>
        </p:txBody>
      </p:sp>
      <p:pic>
        <p:nvPicPr>
          <p:cNvPr id="6" name="Picture 5"/>
          <p:cNvPicPr>
            <a:picLocks noChangeAspect="1"/>
          </p:cNvPicPr>
          <p:nvPr/>
        </p:nvPicPr>
        <p:blipFill>
          <a:blip r:embed="rId2"/>
          <a:stretch>
            <a:fillRect/>
          </a:stretch>
        </p:blipFill>
        <p:spPr>
          <a:xfrm>
            <a:off x="1617436" y="1662927"/>
            <a:ext cx="2107555" cy="1293404"/>
          </a:xfrm>
          <a:prstGeom prst="rect">
            <a:avLst/>
          </a:prstGeom>
        </p:spPr>
      </p:pic>
      <p:pic>
        <p:nvPicPr>
          <p:cNvPr id="7" name="Picture 6"/>
          <p:cNvPicPr>
            <a:picLocks noChangeAspect="1"/>
          </p:cNvPicPr>
          <p:nvPr/>
        </p:nvPicPr>
        <p:blipFill>
          <a:blip r:embed="rId3"/>
          <a:stretch>
            <a:fillRect/>
          </a:stretch>
        </p:blipFill>
        <p:spPr>
          <a:xfrm>
            <a:off x="1694259" y="3798031"/>
            <a:ext cx="2130425" cy="1511294"/>
          </a:xfrm>
          <a:prstGeom prst="rect">
            <a:avLst/>
          </a:prstGeom>
        </p:spPr>
      </p:pic>
      <p:pic>
        <p:nvPicPr>
          <p:cNvPr id="8" name="Picture 7"/>
          <p:cNvPicPr>
            <a:picLocks noChangeAspect="1"/>
          </p:cNvPicPr>
          <p:nvPr/>
        </p:nvPicPr>
        <p:blipFill>
          <a:blip r:embed="rId4"/>
          <a:stretch>
            <a:fillRect/>
          </a:stretch>
        </p:blipFill>
        <p:spPr>
          <a:xfrm>
            <a:off x="1804428" y="2957065"/>
            <a:ext cx="1733570" cy="840966"/>
          </a:xfrm>
          <a:prstGeom prst="rect">
            <a:avLst/>
          </a:prstGeom>
        </p:spPr>
      </p:pic>
      <p:pic>
        <p:nvPicPr>
          <p:cNvPr id="9" name="Picture 8"/>
          <p:cNvPicPr>
            <a:picLocks noChangeAspect="1"/>
          </p:cNvPicPr>
          <p:nvPr/>
        </p:nvPicPr>
        <p:blipFill>
          <a:blip r:embed="rId5"/>
          <a:stretch>
            <a:fillRect/>
          </a:stretch>
        </p:blipFill>
        <p:spPr>
          <a:xfrm>
            <a:off x="6080027" y="4539259"/>
            <a:ext cx="2065791" cy="566323"/>
          </a:xfrm>
          <a:prstGeom prst="rect">
            <a:avLst/>
          </a:prstGeom>
        </p:spPr>
      </p:pic>
      <p:pic>
        <p:nvPicPr>
          <p:cNvPr id="10" name="Picture 9"/>
          <p:cNvPicPr>
            <a:picLocks noChangeAspect="1"/>
          </p:cNvPicPr>
          <p:nvPr/>
        </p:nvPicPr>
        <p:blipFill>
          <a:blip r:embed="rId6"/>
          <a:stretch>
            <a:fillRect/>
          </a:stretch>
        </p:blipFill>
        <p:spPr>
          <a:xfrm>
            <a:off x="7262507" y="3947825"/>
            <a:ext cx="2383744" cy="464498"/>
          </a:xfrm>
          <a:prstGeom prst="rect">
            <a:avLst/>
          </a:prstGeom>
        </p:spPr>
      </p:pic>
      <p:pic>
        <p:nvPicPr>
          <p:cNvPr id="11" name="Picture 10"/>
          <p:cNvPicPr>
            <a:picLocks noChangeAspect="1"/>
          </p:cNvPicPr>
          <p:nvPr/>
        </p:nvPicPr>
        <p:blipFill>
          <a:blip r:embed="rId7"/>
          <a:stretch>
            <a:fillRect/>
          </a:stretch>
        </p:blipFill>
        <p:spPr>
          <a:xfrm>
            <a:off x="4110310" y="1839792"/>
            <a:ext cx="1201027" cy="1313510"/>
          </a:xfrm>
          <a:prstGeom prst="rect">
            <a:avLst/>
          </a:prstGeom>
        </p:spPr>
      </p:pic>
      <p:pic>
        <p:nvPicPr>
          <p:cNvPr id="12" name="Picture 1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939993" y="1839792"/>
            <a:ext cx="2963062" cy="1697935"/>
          </a:xfrm>
          <a:prstGeom prst="rect">
            <a:avLst/>
          </a:prstGeom>
        </p:spPr>
      </p:pic>
      <p:pic>
        <p:nvPicPr>
          <p:cNvPr id="13" name="Picture 12"/>
          <p:cNvPicPr>
            <a:picLocks noChangeAspect="1"/>
          </p:cNvPicPr>
          <p:nvPr/>
        </p:nvPicPr>
        <p:blipFill>
          <a:blip r:embed="rId9"/>
          <a:stretch>
            <a:fillRect/>
          </a:stretch>
        </p:blipFill>
        <p:spPr>
          <a:xfrm>
            <a:off x="3814880" y="3448130"/>
            <a:ext cx="1791886" cy="1814733"/>
          </a:xfrm>
          <a:prstGeom prst="rect">
            <a:avLst/>
          </a:prstGeom>
        </p:spPr>
      </p:pic>
      <p:pic>
        <p:nvPicPr>
          <p:cNvPr id="14" name="Picture 13"/>
          <p:cNvPicPr>
            <a:picLocks noChangeAspect="1"/>
          </p:cNvPicPr>
          <p:nvPr/>
        </p:nvPicPr>
        <p:blipFill>
          <a:blip r:embed="rId10"/>
          <a:stretch>
            <a:fillRect/>
          </a:stretch>
        </p:blipFill>
        <p:spPr>
          <a:xfrm>
            <a:off x="5658619" y="3688137"/>
            <a:ext cx="1153885" cy="667359"/>
          </a:xfrm>
          <a:prstGeom prst="rect">
            <a:avLst/>
          </a:prstGeom>
        </p:spPr>
      </p:pic>
      <p:pic>
        <p:nvPicPr>
          <p:cNvPr id="15" name="Picture 14"/>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903055" y="1429694"/>
            <a:ext cx="1215992" cy="1215992"/>
          </a:xfrm>
          <a:prstGeom prst="rect">
            <a:avLst/>
          </a:prstGeom>
        </p:spPr>
      </p:pic>
      <p:pic>
        <p:nvPicPr>
          <p:cNvPr id="16" name="Picture 15"/>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139448" y="4417554"/>
            <a:ext cx="1644826" cy="606758"/>
          </a:xfrm>
          <a:prstGeom prst="rect">
            <a:avLst/>
          </a:prstGeom>
        </p:spPr>
      </p:pic>
      <p:pic>
        <p:nvPicPr>
          <p:cNvPr id="17" name="Picture 16"/>
          <p:cNvPicPr>
            <a:picLocks noChangeAspect="1"/>
          </p:cNvPicPr>
          <p:nvPr/>
        </p:nvPicPr>
        <p:blipFill>
          <a:blip r:embed="rId13"/>
          <a:stretch>
            <a:fillRect/>
          </a:stretch>
        </p:blipFill>
        <p:spPr>
          <a:xfrm>
            <a:off x="10876606" y="5961398"/>
            <a:ext cx="1308188" cy="796241"/>
          </a:xfrm>
          <a:prstGeom prst="rect">
            <a:avLst/>
          </a:prstGeom>
        </p:spPr>
      </p:pic>
    </p:spTree>
    <p:extLst>
      <p:ext uri="{BB962C8B-B14F-4D97-AF65-F5344CB8AC3E}">
        <p14:creationId xmlns:p14="http://schemas.microsoft.com/office/powerpoint/2010/main" val="93093035"/>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C251E0C-2BC8-F448-ACA7-036A4ECB403C}"/>
              </a:ext>
            </a:extLst>
          </p:cNvPr>
          <p:cNvSpPr>
            <a:spLocks noGrp="1"/>
          </p:cNvSpPr>
          <p:nvPr>
            <p:ph type="body" sz="quarter" idx="14"/>
          </p:nvPr>
        </p:nvSpPr>
        <p:spPr>
          <a:xfrm>
            <a:off x="4771519" y="1766422"/>
            <a:ext cx="7179475" cy="2252685"/>
          </a:xfrm>
        </p:spPr>
        <p:txBody>
          <a:bodyPr>
            <a:normAutofit fontScale="92500" lnSpcReduction="10000"/>
          </a:bodyPr>
          <a:lstStyle/>
          <a:p>
            <a:r>
              <a:rPr lang="en-US" dirty="0">
                <a:cs typeface="Helvetica" panose="020B0604020202020204" pitchFamily="34" charset="0"/>
              </a:rPr>
              <a:t>Traditional Software Development WorkFlow</a:t>
            </a:r>
          </a:p>
          <a:p>
            <a:r>
              <a:rPr lang="en-US" dirty="0">
                <a:cs typeface="Helvetica" panose="020B0604020202020204" pitchFamily="34" charset="0"/>
              </a:rPr>
              <a:t>     (without Docker)</a:t>
            </a:r>
          </a:p>
        </p:txBody>
      </p:sp>
      <p:pic>
        <p:nvPicPr>
          <p:cNvPr id="3" name="Picture 2"/>
          <p:cNvPicPr>
            <a:picLocks noChangeAspect="1"/>
          </p:cNvPicPr>
          <p:nvPr/>
        </p:nvPicPr>
        <p:blipFill>
          <a:blip r:embed="rId2"/>
          <a:stretch>
            <a:fillRect/>
          </a:stretch>
        </p:blipFill>
        <p:spPr>
          <a:xfrm>
            <a:off x="10845195" y="6044383"/>
            <a:ext cx="1220425" cy="813617"/>
          </a:xfrm>
          <a:prstGeom prst="rect">
            <a:avLst/>
          </a:prstGeom>
        </p:spPr>
      </p:pic>
    </p:spTree>
    <p:extLst>
      <p:ext uri="{BB962C8B-B14F-4D97-AF65-F5344CB8AC3E}">
        <p14:creationId xmlns:p14="http://schemas.microsoft.com/office/powerpoint/2010/main" val="3896377056"/>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728089" y="489098"/>
            <a:ext cx="9681185" cy="4823549"/>
          </a:xfrm>
          <a:prstGeom prst="rect">
            <a:avLst/>
          </a:prstGeom>
        </p:spPr>
      </p:pic>
      <p:pic>
        <p:nvPicPr>
          <p:cNvPr id="6" name="Picture 5"/>
          <p:cNvPicPr>
            <a:picLocks noChangeAspect="1"/>
          </p:cNvPicPr>
          <p:nvPr/>
        </p:nvPicPr>
        <p:blipFill>
          <a:blip r:embed="rId3"/>
          <a:stretch>
            <a:fillRect/>
          </a:stretch>
        </p:blipFill>
        <p:spPr>
          <a:xfrm>
            <a:off x="1159281" y="4922122"/>
            <a:ext cx="1201147" cy="566058"/>
          </a:xfrm>
          <a:prstGeom prst="rect">
            <a:avLst/>
          </a:prstGeom>
        </p:spPr>
      </p:pic>
      <p:pic>
        <p:nvPicPr>
          <p:cNvPr id="7" name="Picture 6"/>
          <p:cNvPicPr>
            <a:picLocks noChangeAspect="1"/>
          </p:cNvPicPr>
          <p:nvPr/>
        </p:nvPicPr>
        <p:blipFill>
          <a:blip r:embed="rId3"/>
          <a:stretch>
            <a:fillRect/>
          </a:stretch>
        </p:blipFill>
        <p:spPr>
          <a:xfrm>
            <a:off x="6273541" y="680806"/>
            <a:ext cx="2232506" cy="1052101"/>
          </a:xfrm>
          <a:prstGeom prst="rect">
            <a:avLst/>
          </a:prstGeom>
        </p:spPr>
      </p:pic>
      <p:pic>
        <p:nvPicPr>
          <p:cNvPr id="5" name="Picture 4"/>
          <p:cNvPicPr>
            <a:picLocks noChangeAspect="1"/>
          </p:cNvPicPr>
          <p:nvPr/>
        </p:nvPicPr>
        <p:blipFill>
          <a:blip r:embed="rId4"/>
          <a:stretch>
            <a:fillRect/>
          </a:stretch>
        </p:blipFill>
        <p:spPr>
          <a:xfrm>
            <a:off x="10876606" y="5961398"/>
            <a:ext cx="1308188" cy="796241"/>
          </a:xfrm>
          <a:prstGeom prst="rect">
            <a:avLst/>
          </a:prstGeom>
        </p:spPr>
      </p:pic>
    </p:spTree>
    <p:extLst>
      <p:ext uri="{BB962C8B-B14F-4D97-AF65-F5344CB8AC3E}">
        <p14:creationId xmlns:p14="http://schemas.microsoft.com/office/powerpoint/2010/main" val="138415930"/>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1159281" y="4922122"/>
            <a:ext cx="1201147" cy="566058"/>
          </a:xfrm>
          <a:prstGeom prst="rect">
            <a:avLst/>
          </a:prstGeom>
        </p:spPr>
      </p:pic>
      <p:pic>
        <p:nvPicPr>
          <p:cNvPr id="7" name="Picture 6"/>
          <p:cNvPicPr>
            <a:picLocks noChangeAspect="1"/>
          </p:cNvPicPr>
          <p:nvPr/>
        </p:nvPicPr>
        <p:blipFill>
          <a:blip r:embed="rId2"/>
          <a:stretch>
            <a:fillRect/>
          </a:stretch>
        </p:blipFill>
        <p:spPr>
          <a:xfrm>
            <a:off x="6273541" y="680806"/>
            <a:ext cx="2232506" cy="1052101"/>
          </a:xfrm>
          <a:prstGeom prst="rect">
            <a:avLst/>
          </a:prstGeom>
        </p:spPr>
      </p:pic>
      <p:pic>
        <p:nvPicPr>
          <p:cNvPr id="5" name="Picture 4"/>
          <p:cNvPicPr>
            <a:picLocks noChangeAspect="1"/>
          </p:cNvPicPr>
          <p:nvPr/>
        </p:nvPicPr>
        <p:blipFill>
          <a:blip r:embed="rId3"/>
          <a:stretch>
            <a:fillRect/>
          </a:stretch>
        </p:blipFill>
        <p:spPr>
          <a:xfrm>
            <a:off x="956931" y="532812"/>
            <a:ext cx="9519004" cy="4783467"/>
          </a:xfrm>
          <a:prstGeom prst="rect">
            <a:avLst/>
          </a:prstGeom>
        </p:spPr>
      </p:pic>
      <p:pic>
        <p:nvPicPr>
          <p:cNvPr id="8" name="Picture 7"/>
          <p:cNvPicPr>
            <a:picLocks noChangeAspect="1"/>
          </p:cNvPicPr>
          <p:nvPr/>
        </p:nvPicPr>
        <p:blipFill>
          <a:blip r:embed="rId4"/>
          <a:stretch>
            <a:fillRect/>
          </a:stretch>
        </p:blipFill>
        <p:spPr>
          <a:xfrm>
            <a:off x="10876606" y="5961398"/>
            <a:ext cx="1308188" cy="796241"/>
          </a:xfrm>
          <a:prstGeom prst="rect">
            <a:avLst/>
          </a:prstGeom>
        </p:spPr>
      </p:pic>
    </p:spTree>
    <p:extLst>
      <p:ext uri="{BB962C8B-B14F-4D97-AF65-F5344CB8AC3E}">
        <p14:creationId xmlns:p14="http://schemas.microsoft.com/office/powerpoint/2010/main" val="3774757282"/>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208236" y="790013"/>
            <a:ext cx="9254202" cy="4361369"/>
          </a:xfrm>
          <a:prstGeom prst="rect">
            <a:avLst/>
          </a:prstGeom>
        </p:spPr>
      </p:pic>
      <p:pic>
        <p:nvPicPr>
          <p:cNvPr id="3" name="Picture 2"/>
          <p:cNvPicPr>
            <a:picLocks noChangeAspect="1"/>
          </p:cNvPicPr>
          <p:nvPr/>
        </p:nvPicPr>
        <p:blipFill>
          <a:blip r:embed="rId3"/>
          <a:stretch>
            <a:fillRect/>
          </a:stretch>
        </p:blipFill>
        <p:spPr>
          <a:xfrm>
            <a:off x="10876606" y="5961398"/>
            <a:ext cx="1308188" cy="796241"/>
          </a:xfrm>
          <a:prstGeom prst="rect">
            <a:avLst/>
          </a:prstGeom>
        </p:spPr>
      </p:pic>
    </p:spTree>
    <p:extLst>
      <p:ext uri="{BB962C8B-B14F-4D97-AF65-F5344CB8AC3E}">
        <p14:creationId xmlns:p14="http://schemas.microsoft.com/office/powerpoint/2010/main" val="2336422226"/>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024516" y="698205"/>
            <a:ext cx="9502510" cy="4469218"/>
          </a:xfrm>
          <a:prstGeom prst="rect">
            <a:avLst/>
          </a:prstGeom>
        </p:spPr>
      </p:pic>
      <p:pic>
        <p:nvPicPr>
          <p:cNvPr id="3" name="Picture 2"/>
          <p:cNvPicPr>
            <a:picLocks noChangeAspect="1"/>
          </p:cNvPicPr>
          <p:nvPr/>
        </p:nvPicPr>
        <p:blipFill>
          <a:blip r:embed="rId3"/>
          <a:stretch>
            <a:fillRect/>
          </a:stretch>
        </p:blipFill>
        <p:spPr>
          <a:xfrm>
            <a:off x="10876606" y="5961398"/>
            <a:ext cx="1308188" cy="796241"/>
          </a:xfrm>
          <a:prstGeom prst="rect">
            <a:avLst/>
          </a:prstGeom>
        </p:spPr>
      </p:pic>
    </p:spTree>
    <p:extLst>
      <p:ext uri="{BB962C8B-B14F-4D97-AF65-F5344CB8AC3E}">
        <p14:creationId xmlns:p14="http://schemas.microsoft.com/office/powerpoint/2010/main" val="3401586473"/>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258186" y="909493"/>
            <a:ext cx="9235267" cy="4523744"/>
          </a:xfrm>
          <a:prstGeom prst="rect">
            <a:avLst/>
          </a:prstGeom>
        </p:spPr>
      </p:pic>
      <p:pic>
        <p:nvPicPr>
          <p:cNvPr id="3" name="Picture 2"/>
          <p:cNvPicPr>
            <a:picLocks noChangeAspect="1"/>
          </p:cNvPicPr>
          <p:nvPr/>
        </p:nvPicPr>
        <p:blipFill>
          <a:blip r:embed="rId3"/>
          <a:stretch>
            <a:fillRect/>
          </a:stretch>
        </p:blipFill>
        <p:spPr>
          <a:xfrm>
            <a:off x="10876606" y="5961398"/>
            <a:ext cx="1308188" cy="796241"/>
          </a:xfrm>
          <a:prstGeom prst="rect">
            <a:avLst/>
          </a:prstGeom>
        </p:spPr>
      </p:pic>
    </p:spTree>
    <p:extLst>
      <p:ext uri="{BB962C8B-B14F-4D97-AF65-F5344CB8AC3E}">
        <p14:creationId xmlns:p14="http://schemas.microsoft.com/office/powerpoint/2010/main" val="2018736778"/>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4"/>
          </p:nvPr>
        </p:nvSpPr>
        <p:spPr>
          <a:xfrm>
            <a:off x="914400" y="606286"/>
            <a:ext cx="9618694" cy="713853"/>
          </a:xfrm>
        </p:spPr>
        <p:txBody>
          <a:bodyPr>
            <a:normAutofit fontScale="85000" lnSpcReduction="20000"/>
          </a:bodyPr>
          <a:lstStyle/>
          <a:p>
            <a:r>
              <a:rPr lang="en-US" dirty="0"/>
              <a:t>$curl www.collabnix.com</a:t>
            </a:r>
          </a:p>
        </p:txBody>
      </p:sp>
      <p:pic>
        <p:nvPicPr>
          <p:cNvPr id="9" name="Picture 8"/>
          <p:cNvPicPr>
            <a:picLocks noChangeAspect="1"/>
          </p:cNvPicPr>
          <p:nvPr/>
        </p:nvPicPr>
        <p:blipFill>
          <a:blip r:embed="rId2"/>
          <a:stretch>
            <a:fillRect/>
          </a:stretch>
        </p:blipFill>
        <p:spPr>
          <a:xfrm>
            <a:off x="2239910" y="1668846"/>
            <a:ext cx="7361289" cy="4137546"/>
          </a:xfrm>
          <a:prstGeom prst="rect">
            <a:avLst/>
          </a:prstGeom>
        </p:spPr>
      </p:pic>
      <p:pic>
        <p:nvPicPr>
          <p:cNvPr id="5" name="Picture 4"/>
          <p:cNvPicPr>
            <a:picLocks noChangeAspect="1"/>
          </p:cNvPicPr>
          <p:nvPr/>
        </p:nvPicPr>
        <p:blipFill>
          <a:blip r:embed="rId3"/>
          <a:stretch>
            <a:fillRect/>
          </a:stretch>
        </p:blipFill>
        <p:spPr>
          <a:xfrm>
            <a:off x="10876606" y="5961398"/>
            <a:ext cx="1308188" cy="796241"/>
          </a:xfrm>
          <a:prstGeom prst="rect">
            <a:avLst/>
          </a:prstGeom>
        </p:spPr>
      </p:pic>
      <p:sp>
        <p:nvSpPr>
          <p:cNvPr id="4" name="Text Placeholder 3"/>
          <p:cNvSpPr>
            <a:spLocks noGrp="1"/>
          </p:cNvSpPr>
          <p:nvPr>
            <p:ph type="body" sz="quarter" idx="13"/>
          </p:nvPr>
        </p:nvSpPr>
        <p:spPr/>
        <p:txBody>
          <a:bodyPr>
            <a:normAutofit fontScale="92500" lnSpcReduction="10000"/>
          </a:bodyPr>
          <a:lstStyle/>
          <a:p>
            <a:endParaRPr lang="en-US" dirty="0"/>
          </a:p>
        </p:txBody>
      </p:sp>
    </p:spTree>
    <p:extLst>
      <p:ext uri="{BB962C8B-B14F-4D97-AF65-F5344CB8AC3E}">
        <p14:creationId xmlns:p14="http://schemas.microsoft.com/office/powerpoint/2010/main" val="535152884"/>
      </p:ext>
    </p:extLst>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C251E0C-2BC8-F448-ACA7-036A4ECB403C}"/>
              </a:ext>
            </a:extLst>
          </p:cNvPr>
          <p:cNvSpPr>
            <a:spLocks noGrp="1"/>
          </p:cNvSpPr>
          <p:nvPr>
            <p:ph type="body" sz="quarter" idx="14"/>
          </p:nvPr>
        </p:nvSpPr>
        <p:spPr>
          <a:xfrm>
            <a:off x="4771520" y="2032237"/>
            <a:ext cx="7006350" cy="1704876"/>
          </a:xfrm>
        </p:spPr>
        <p:txBody>
          <a:bodyPr>
            <a:normAutofit fontScale="77500" lnSpcReduction="20000"/>
          </a:bodyPr>
          <a:lstStyle/>
          <a:p>
            <a:r>
              <a:rPr lang="en-US" dirty="0">
                <a:cs typeface="Helvetica" panose="020B0604020202020204" pitchFamily="34" charset="0"/>
              </a:rPr>
              <a:t>Traditional Software Development WorkFlow</a:t>
            </a:r>
          </a:p>
          <a:p>
            <a:r>
              <a:rPr lang="en-US" dirty="0">
                <a:cs typeface="Helvetica" panose="020B0604020202020204" pitchFamily="34" charset="0"/>
              </a:rPr>
              <a:t>     (with Docker)</a:t>
            </a:r>
          </a:p>
        </p:txBody>
      </p:sp>
      <p:pic>
        <p:nvPicPr>
          <p:cNvPr id="3" name="Picture 2"/>
          <p:cNvPicPr>
            <a:picLocks noChangeAspect="1"/>
          </p:cNvPicPr>
          <p:nvPr/>
        </p:nvPicPr>
        <p:blipFill>
          <a:blip r:embed="rId2"/>
          <a:stretch>
            <a:fillRect/>
          </a:stretch>
        </p:blipFill>
        <p:spPr>
          <a:xfrm>
            <a:off x="10845195" y="6044383"/>
            <a:ext cx="1220425" cy="813617"/>
          </a:xfrm>
          <a:prstGeom prst="rect">
            <a:avLst/>
          </a:prstGeom>
        </p:spPr>
      </p:pic>
    </p:spTree>
    <p:extLst>
      <p:ext uri="{BB962C8B-B14F-4D97-AF65-F5344CB8AC3E}">
        <p14:creationId xmlns:p14="http://schemas.microsoft.com/office/powerpoint/2010/main" val="4075731414"/>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888004" y="1137684"/>
            <a:ext cx="8212925" cy="4098801"/>
          </a:xfrm>
          <a:prstGeom prst="rect">
            <a:avLst/>
          </a:prstGeom>
        </p:spPr>
      </p:pic>
      <p:pic>
        <p:nvPicPr>
          <p:cNvPr id="3" name="Picture 2"/>
          <p:cNvPicPr>
            <a:picLocks noChangeAspect="1"/>
          </p:cNvPicPr>
          <p:nvPr/>
        </p:nvPicPr>
        <p:blipFill>
          <a:blip r:embed="rId3"/>
          <a:stretch>
            <a:fillRect/>
          </a:stretch>
        </p:blipFill>
        <p:spPr>
          <a:xfrm>
            <a:off x="10876606" y="5961398"/>
            <a:ext cx="1308188" cy="796241"/>
          </a:xfrm>
          <a:prstGeom prst="rect">
            <a:avLst/>
          </a:prstGeom>
        </p:spPr>
      </p:pic>
    </p:spTree>
    <p:extLst>
      <p:ext uri="{BB962C8B-B14F-4D97-AF65-F5344CB8AC3E}">
        <p14:creationId xmlns:p14="http://schemas.microsoft.com/office/powerpoint/2010/main" val="2503851060"/>
      </p:ext>
    </p:ext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194390" y="889287"/>
            <a:ext cx="8881250" cy="4416359"/>
          </a:xfrm>
          <a:prstGeom prst="rect">
            <a:avLst/>
          </a:prstGeom>
        </p:spPr>
      </p:pic>
      <p:pic>
        <p:nvPicPr>
          <p:cNvPr id="3" name="Picture 2"/>
          <p:cNvPicPr>
            <a:picLocks noChangeAspect="1"/>
          </p:cNvPicPr>
          <p:nvPr/>
        </p:nvPicPr>
        <p:blipFill>
          <a:blip r:embed="rId3"/>
          <a:stretch>
            <a:fillRect/>
          </a:stretch>
        </p:blipFill>
        <p:spPr>
          <a:xfrm>
            <a:off x="10876606" y="5961398"/>
            <a:ext cx="1308188" cy="796241"/>
          </a:xfrm>
          <a:prstGeom prst="rect">
            <a:avLst/>
          </a:prstGeom>
        </p:spPr>
      </p:pic>
    </p:spTree>
    <p:extLst>
      <p:ext uri="{BB962C8B-B14F-4D97-AF65-F5344CB8AC3E}">
        <p14:creationId xmlns:p14="http://schemas.microsoft.com/office/powerpoint/2010/main" val="3170273996"/>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254642" y="902071"/>
            <a:ext cx="9229060" cy="4403840"/>
          </a:xfrm>
          <a:prstGeom prst="rect">
            <a:avLst/>
          </a:prstGeom>
        </p:spPr>
      </p:pic>
      <p:pic>
        <p:nvPicPr>
          <p:cNvPr id="3" name="Picture 2"/>
          <p:cNvPicPr>
            <a:picLocks noChangeAspect="1"/>
          </p:cNvPicPr>
          <p:nvPr/>
        </p:nvPicPr>
        <p:blipFill>
          <a:blip r:embed="rId3"/>
          <a:stretch>
            <a:fillRect/>
          </a:stretch>
        </p:blipFill>
        <p:spPr>
          <a:xfrm>
            <a:off x="10876606" y="5961398"/>
            <a:ext cx="1308188" cy="796241"/>
          </a:xfrm>
          <a:prstGeom prst="rect">
            <a:avLst/>
          </a:prstGeom>
        </p:spPr>
      </p:pic>
    </p:spTree>
    <p:extLst>
      <p:ext uri="{BB962C8B-B14F-4D97-AF65-F5344CB8AC3E}">
        <p14:creationId xmlns:p14="http://schemas.microsoft.com/office/powerpoint/2010/main" val="3334103810"/>
      </p:ext>
    </p:extLst>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C251E0C-2BC8-F448-ACA7-036A4ECB403C}"/>
              </a:ext>
            </a:extLst>
          </p:cNvPr>
          <p:cNvSpPr>
            <a:spLocks noGrp="1"/>
          </p:cNvSpPr>
          <p:nvPr>
            <p:ph type="body" sz="quarter" idx="14"/>
          </p:nvPr>
        </p:nvSpPr>
        <p:spPr>
          <a:xfrm>
            <a:off x="4771520" y="2032237"/>
            <a:ext cx="7006350" cy="1704876"/>
          </a:xfrm>
        </p:spPr>
        <p:txBody>
          <a:bodyPr>
            <a:normAutofit/>
          </a:bodyPr>
          <a:lstStyle/>
          <a:p>
            <a:r>
              <a:rPr lang="en-US" dirty="0">
                <a:cs typeface="Helvetica" panose="020B0604020202020204" pitchFamily="34" charset="0"/>
              </a:rPr>
              <a:t>Docker Vs VM</a:t>
            </a:r>
          </a:p>
        </p:txBody>
      </p:sp>
      <p:pic>
        <p:nvPicPr>
          <p:cNvPr id="3" name="Picture 2"/>
          <p:cNvPicPr>
            <a:picLocks noChangeAspect="1"/>
          </p:cNvPicPr>
          <p:nvPr/>
        </p:nvPicPr>
        <p:blipFill>
          <a:blip r:embed="rId2"/>
          <a:stretch>
            <a:fillRect/>
          </a:stretch>
        </p:blipFill>
        <p:spPr>
          <a:xfrm>
            <a:off x="10845195" y="6044383"/>
            <a:ext cx="1220425" cy="813617"/>
          </a:xfrm>
          <a:prstGeom prst="rect">
            <a:avLst/>
          </a:prstGeom>
        </p:spPr>
      </p:pic>
    </p:spTree>
    <p:extLst>
      <p:ext uri="{BB962C8B-B14F-4D97-AF65-F5344CB8AC3E}">
        <p14:creationId xmlns:p14="http://schemas.microsoft.com/office/powerpoint/2010/main" val="2738861616"/>
      </p:ext>
    </p:extLst>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4"/>
          </p:nvPr>
        </p:nvSpPr>
        <p:spPr>
          <a:xfrm>
            <a:off x="1333250" y="2273822"/>
            <a:ext cx="10124877" cy="932210"/>
          </a:xfrm>
        </p:spPr>
        <p:txBody>
          <a:bodyPr>
            <a:normAutofit lnSpcReduction="10000"/>
          </a:bodyPr>
          <a:lstStyle/>
          <a:p>
            <a:r>
              <a:rPr lang="en-US" dirty="0"/>
              <a:t>Docker Containers are NOT VMs</a:t>
            </a:r>
          </a:p>
        </p:txBody>
      </p:sp>
      <p:pic>
        <p:nvPicPr>
          <p:cNvPr id="4" name="Picture 3"/>
          <p:cNvPicPr>
            <a:picLocks noChangeAspect="1"/>
          </p:cNvPicPr>
          <p:nvPr/>
        </p:nvPicPr>
        <p:blipFill>
          <a:blip r:embed="rId2"/>
          <a:stretch>
            <a:fillRect/>
          </a:stretch>
        </p:blipFill>
        <p:spPr>
          <a:xfrm>
            <a:off x="10876606" y="5961398"/>
            <a:ext cx="1308188" cy="796241"/>
          </a:xfrm>
          <a:prstGeom prst="rect">
            <a:avLst/>
          </a:prstGeom>
        </p:spPr>
      </p:pic>
    </p:spTree>
    <p:extLst>
      <p:ext uri="{BB962C8B-B14F-4D97-AF65-F5344CB8AC3E}">
        <p14:creationId xmlns:p14="http://schemas.microsoft.com/office/powerpoint/2010/main" val="3914266129"/>
      </p:ext>
    </p:extLst>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4"/>
          </p:nvPr>
        </p:nvSpPr>
        <p:spPr/>
        <p:txBody>
          <a:bodyPr>
            <a:normAutofit lnSpcReduction="10000"/>
          </a:bodyPr>
          <a:lstStyle/>
          <a:p>
            <a:r>
              <a:rPr lang="en-US" dirty="0"/>
              <a:t>Virtual Machine</a:t>
            </a:r>
          </a:p>
        </p:txBody>
      </p:sp>
      <p:pic>
        <p:nvPicPr>
          <p:cNvPr id="4" name="Shape 377"/>
          <p:cNvPicPr preferRelativeResize="0"/>
          <p:nvPr/>
        </p:nvPicPr>
        <p:blipFill rotWithShape="1">
          <a:blip r:embed="rId2">
            <a:alphaModFix/>
          </a:blip>
          <a:srcRect/>
          <a:stretch/>
        </p:blipFill>
        <p:spPr>
          <a:xfrm>
            <a:off x="3519377" y="2020185"/>
            <a:ext cx="5029200" cy="3228069"/>
          </a:xfrm>
          <a:prstGeom prst="rect">
            <a:avLst/>
          </a:prstGeom>
          <a:noFill/>
          <a:ln>
            <a:noFill/>
          </a:ln>
          <a:effectLst>
            <a:outerShdw blurRad="50800" dist="76200" algn="l" rotWithShape="0">
              <a:prstClr val="black">
                <a:alpha val="40000"/>
              </a:prstClr>
            </a:outerShdw>
          </a:effectLst>
        </p:spPr>
      </p:pic>
      <p:pic>
        <p:nvPicPr>
          <p:cNvPr id="5" name="Picture 4"/>
          <p:cNvPicPr>
            <a:picLocks noChangeAspect="1"/>
          </p:cNvPicPr>
          <p:nvPr/>
        </p:nvPicPr>
        <p:blipFill>
          <a:blip r:embed="rId3"/>
          <a:stretch>
            <a:fillRect/>
          </a:stretch>
        </p:blipFill>
        <p:spPr>
          <a:xfrm>
            <a:off x="10876606" y="5961398"/>
            <a:ext cx="1308188" cy="796241"/>
          </a:xfrm>
          <a:prstGeom prst="rect">
            <a:avLst/>
          </a:prstGeom>
        </p:spPr>
      </p:pic>
    </p:spTree>
    <p:extLst>
      <p:ext uri="{BB962C8B-B14F-4D97-AF65-F5344CB8AC3E}">
        <p14:creationId xmlns:p14="http://schemas.microsoft.com/office/powerpoint/2010/main" val="3835283083"/>
      </p:ext>
    </p:extLst>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4"/>
          </p:nvPr>
        </p:nvSpPr>
        <p:spPr/>
        <p:txBody>
          <a:bodyPr>
            <a:normAutofit lnSpcReduction="10000"/>
          </a:bodyPr>
          <a:lstStyle/>
          <a:p>
            <a:r>
              <a:rPr lang="en-US" dirty="0"/>
              <a:t>Containers</a:t>
            </a:r>
          </a:p>
        </p:txBody>
      </p:sp>
      <p:pic>
        <p:nvPicPr>
          <p:cNvPr id="4" name="Shape 385"/>
          <p:cNvPicPr preferRelativeResize="0"/>
          <p:nvPr/>
        </p:nvPicPr>
        <p:blipFill rotWithShape="1">
          <a:blip r:embed="rId2">
            <a:alphaModFix/>
          </a:blip>
          <a:srcRect/>
          <a:stretch/>
        </p:blipFill>
        <p:spPr>
          <a:xfrm>
            <a:off x="3573863" y="1656952"/>
            <a:ext cx="4313069" cy="3774590"/>
          </a:xfrm>
          <a:prstGeom prst="rect">
            <a:avLst/>
          </a:prstGeom>
          <a:noFill/>
          <a:ln>
            <a:noFill/>
          </a:ln>
          <a:effectLst>
            <a:outerShdw blurRad="50800" dist="76200" dir="18900000" algn="bl" rotWithShape="0">
              <a:prstClr val="black">
                <a:alpha val="40000"/>
              </a:prstClr>
            </a:outerShdw>
          </a:effectLst>
        </p:spPr>
      </p:pic>
      <p:pic>
        <p:nvPicPr>
          <p:cNvPr id="5" name="Picture 4"/>
          <p:cNvPicPr>
            <a:picLocks noChangeAspect="1"/>
          </p:cNvPicPr>
          <p:nvPr/>
        </p:nvPicPr>
        <p:blipFill>
          <a:blip r:embed="rId3"/>
          <a:stretch>
            <a:fillRect/>
          </a:stretch>
        </p:blipFill>
        <p:spPr>
          <a:xfrm>
            <a:off x="10876606" y="5961398"/>
            <a:ext cx="1308188" cy="796241"/>
          </a:xfrm>
          <a:prstGeom prst="rect">
            <a:avLst/>
          </a:prstGeom>
        </p:spPr>
      </p:pic>
    </p:spTree>
    <p:extLst>
      <p:ext uri="{BB962C8B-B14F-4D97-AF65-F5344CB8AC3E}">
        <p14:creationId xmlns:p14="http://schemas.microsoft.com/office/powerpoint/2010/main" val="1812720630"/>
      </p:ext>
    </p:extLst>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4"/>
          </p:nvPr>
        </p:nvSpPr>
        <p:spPr/>
        <p:txBody>
          <a:bodyPr>
            <a:normAutofit lnSpcReduction="10000"/>
          </a:bodyPr>
          <a:lstStyle/>
          <a:p>
            <a:r>
              <a:rPr lang="en-US" dirty="0"/>
              <a:t>Docker Container Vs VM</a:t>
            </a:r>
          </a:p>
        </p:txBody>
      </p:sp>
      <p:pic>
        <p:nvPicPr>
          <p:cNvPr id="4" name="Picture 3"/>
          <p:cNvPicPr>
            <a:picLocks noChangeAspect="1"/>
          </p:cNvPicPr>
          <p:nvPr/>
        </p:nvPicPr>
        <p:blipFill>
          <a:blip r:embed="rId3"/>
          <a:stretch>
            <a:fillRect/>
          </a:stretch>
        </p:blipFill>
        <p:spPr>
          <a:xfrm>
            <a:off x="2594343" y="1730336"/>
            <a:ext cx="6943061" cy="4007843"/>
          </a:xfrm>
          <a:prstGeom prst="rect">
            <a:avLst/>
          </a:prstGeom>
        </p:spPr>
      </p:pic>
      <p:pic>
        <p:nvPicPr>
          <p:cNvPr id="5" name="Picture 4"/>
          <p:cNvPicPr>
            <a:picLocks noChangeAspect="1"/>
          </p:cNvPicPr>
          <p:nvPr/>
        </p:nvPicPr>
        <p:blipFill>
          <a:blip r:embed="rId4"/>
          <a:stretch>
            <a:fillRect/>
          </a:stretch>
        </p:blipFill>
        <p:spPr>
          <a:xfrm>
            <a:off x="10876606" y="5961398"/>
            <a:ext cx="1308188" cy="796241"/>
          </a:xfrm>
          <a:prstGeom prst="rect">
            <a:avLst/>
          </a:prstGeom>
        </p:spPr>
      </p:pic>
    </p:spTree>
    <p:extLst>
      <p:ext uri="{BB962C8B-B14F-4D97-AF65-F5344CB8AC3E}">
        <p14:creationId xmlns:p14="http://schemas.microsoft.com/office/powerpoint/2010/main" val="2398697173"/>
      </p:ext>
    </p:extLst>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4"/>
          </p:nvPr>
        </p:nvSpPr>
        <p:spPr>
          <a:xfrm>
            <a:off x="656695" y="348173"/>
            <a:ext cx="10124877" cy="932210"/>
          </a:xfrm>
        </p:spPr>
        <p:txBody>
          <a:bodyPr>
            <a:normAutofit lnSpcReduction="10000"/>
          </a:bodyPr>
          <a:lstStyle/>
          <a:p>
            <a:r>
              <a:rPr lang="en-US" dirty="0"/>
              <a:t>Comparing Docker &amp; VM</a:t>
            </a:r>
          </a:p>
        </p:txBody>
      </p:sp>
      <p:graphicFrame>
        <p:nvGraphicFramePr>
          <p:cNvPr id="4" name="Table 3"/>
          <p:cNvGraphicFramePr>
            <a:graphicFrameLocks noGrp="1"/>
          </p:cNvGraphicFramePr>
          <p:nvPr>
            <p:extLst>
              <p:ext uri="{D42A27DB-BD31-4B8C-83A1-F6EECF244321}">
                <p14:modId xmlns:p14="http://schemas.microsoft.com/office/powerpoint/2010/main" val="944909603"/>
              </p:ext>
            </p:extLst>
          </p:nvPr>
        </p:nvGraphicFramePr>
        <p:xfrm>
          <a:off x="2156791" y="1288572"/>
          <a:ext cx="7394712" cy="4400565"/>
        </p:xfrm>
        <a:graphic>
          <a:graphicData uri="http://schemas.openxmlformats.org/drawingml/2006/table">
            <a:tbl>
              <a:tblPr firstRow="1" bandRow="1">
                <a:tableStyleId>{5C22544A-7EE6-4342-B048-85BDC9FD1C3A}</a:tableStyleId>
              </a:tblPr>
              <a:tblGrid>
                <a:gridCol w="3697356">
                  <a:extLst>
                    <a:ext uri="{9D8B030D-6E8A-4147-A177-3AD203B41FA5}">
                      <a16:colId xmlns:a16="http://schemas.microsoft.com/office/drawing/2014/main" val="20000"/>
                    </a:ext>
                  </a:extLst>
                </a:gridCol>
                <a:gridCol w="3697356">
                  <a:extLst>
                    <a:ext uri="{9D8B030D-6E8A-4147-A177-3AD203B41FA5}">
                      <a16:colId xmlns:a16="http://schemas.microsoft.com/office/drawing/2014/main" val="20001"/>
                    </a:ext>
                  </a:extLst>
                </a:gridCol>
              </a:tblGrid>
              <a:tr h="365767">
                <a:tc>
                  <a:txBody>
                    <a:bodyPr/>
                    <a:lstStyle/>
                    <a:p>
                      <a:pPr algn="ctr"/>
                      <a:r>
                        <a:rPr lang="en-US" sz="1600" dirty="0">
                          <a:latin typeface="Helvetica" panose="020B0604020202020204" pitchFamily="34" charset="0"/>
                          <a:cs typeface="Helvetica" panose="020B0604020202020204" pitchFamily="34" charset="0"/>
                        </a:rPr>
                        <a:t>Virtual Machines</a:t>
                      </a:r>
                    </a:p>
                  </a:txBody>
                  <a:tcPr/>
                </a:tc>
                <a:tc>
                  <a:txBody>
                    <a:bodyPr/>
                    <a:lstStyle/>
                    <a:p>
                      <a:pPr algn="ctr"/>
                      <a:r>
                        <a:rPr lang="en-US" sz="1600" dirty="0">
                          <a:latin typeface="Helvetica" panose="020B0604020202020204" pitchFamily="34" charset="0"/>
                          <a:cs typeface="Helvetica" panose="020B0604020202020204" pitchFamily="34" charset="0"/>
                        </a:rPr>
                        <a:t>Docker</a:t>
                      </a:r>
                    </a:p>
                  </a:txBody>
                  <a:tcPr/>
                </a:tc>
                <a:extLst>
                  <a:ext uri="{0D108BD9-81ED-4DB2-BD59-A6C34878D82A}">
                    <a16:rowId xmlns:a16="http://schemas.microsoft.com/office/drawing/2014/main" val="10000"/>
                  </a:ext>
                </a:extLst>
              </a:tr>
              <a:tr h="499104">
                <a:tc>
                  <a:txBody>
                    <a:bodyPr/>
                    <a:lstStyle/>
                    <a:p>
                      <a:r>
                        <a:rPr lang="en-US" sz="1600" dirty="0">
                          <a:latin typeface="Helvetica" panose="020B0604020202020204" pitchFamily="34" charset="0"/>
                          <a:cs typeface="Helvetica" panose="020B0604020202020204" pitchFamily="34" charset="0"/>
                        </a:rPr>
                        <a:t>Each VM runs its own OS</a:t>
                      </a:r>
                    </a:p>
                  </a:txBody>
                  <a:tcPr/>
                </a:tc>
                <a:tc>
                  <a:txBody>
                    <a:bodyPr/>
                    <a:lstStyle/>
                    <a:p>
                      <a:r>
                        <a:rPr lang="en-US" sz="1600" dirty="0">
                          <a:latin typeface="Helvetica" panose="020B0604020202020204" pitchFamily="34" charset="0"/>
                          <a:cs typeface="Helvetica" panose="020B0604020202020204" pitchFamily="34" charset="0"/>
                        </a:rPr>
                        <a:t>Container</a:t>
                      </a:r>
                      <a:r>
                        <a:rPr lang="en-US" sz="1600" baseline="0" dirty="0">
                          <a:latin typeface="Helvetica" panose="020B0604020202020204" pitchFamily="34" charset="0"/>
                          <a:cs typeface="Helvetica" panose="020B0604020202020204" pitchFamily="34" charset="0"/>
                        </a:rPr>
                        <a:t> is just a user space of OS</a:t>
                      </a:r>
                      <a:endParaRPr lang="en-US" sz="1600" dirty="0">
                        <a:latin typeface="Helvetica" panose="020B0604020202020204" pitchFamily="34" charset="0"/>
                        <a:cs typeface="Helvetica" panose="020B0604020202020204" pitchFamily="34" charset="0"/>
                      </a:endParaRPr>
                    </a:p>
                  </a:txBody>
                  <a:tcPr/>
                </a:tc>
                <a:extLst>
                  <a:ext uri="{0D108BD9-81ED-4DB2-BD59-A6C34878D82A}">
                    <a16:rowId xmlns:a16="http://schemas.microsoft.com/office/drawing/2014/main" val="10001"/>
                  </a:ext>
                </a:extLst>
              </a:tr>
              <a:tr h="365767">
                <a:tc>
                  <a:txBody>
                    <a:bodyPr/>
                    <a:lstStyle/>
                    <a:p>
                      <a:r>
                        <a:rPr lang="en-US" sz="1600" dirty="0">
                          <a:latin typeface="Helvetica" panose="020B0604020202020204" pitchFamily="34" charset="0"/>
                          <a:cs typeface="Helvetica" panose="020B0604020202020204" pitchFamily="34" charset="0"/>
                        </a:rPr>
                        <a:t>Boot</a:t>
                      </a:r>
                      <a:r>
                        <a:rPr lang="en-US" sz="1600" baseline="0" dirty="0">
                          <a:latin typeface="Helvetica" panose="020B0604020202020204" pitchFamily="34" charset="0"/>
                          <a:cs typeface="Helvetica" panose="020B0604020202020204" pitchFamily="34" charset="0"/>
                        </a:rPr>
                        <a:t> up time is in minutes</a:t>
                      </a:r>
                      <a:endParaRPr lang="en-US" sz="1600" dirty="0">
                        <a:latin typeface="Helvetica" panose="020B0604020202020204" pitchFamily="34" charset="0"/>
                        <a:cs typeface="Helvetica" panose="020B0604020202020204" pitchFamily="34" charset="0"/>
                      </a:endParaRPr>
                    </a:p>
                  </a:txBody>
                  <a:tcPr/>
                </a:tc>
                <a:tc>
                  <a:txBody>
                    <a:bodyPr/>
                    <a:lstStyle/>
                    <a:p>
                      <a:r>
                        <a:rPr lang="en-US" sz="1600" dirty="0">
                          <a:latin typeface="Helvetica" panose="020B0604020202020204" pitchFamily="34" charset="0"/>
                          <a:cs typeface="Helvetica" panose="020B0604020202020204" pitchFamily="34" charset="0"/>
                        </a:rPr>
                        <a:t>Containers instantiate</a:t>
                      </a:r>
                      <a:r>
                        <a:rPr lang="en-US" sz="1600" baseline="0" dirty="0">
                          <a:latin typeface="Helvetica" panose="020B0604020202020204" pitchFamily="34" charset="0"/>
                          <a:cs typeface="Helvetica" panose="020B0604020202020204" pitchFamily="34" charset="0"/>
                        </a:rPr>
                        <a:t> in seconds</a:t>
                      </a:r>
                      <a:endParaRPr lang="en-US" sz="1600" dirty="0">
                        <a:latin typeface="Helvetica" panose="020B0604020202020204" pitchFamily="34" charset="0"/>
                        <a:cs typeface="Helvetica" panose="020B0604020202020204" pitchFamily="34" charset="0"/>
                      </a:endParaRPr>
                    </a:p>
                  </a:txBody>
                  <a:tcPr/>
                </a:tc>
                <a:extLst>
                  <a:ext uri="{0D108BD9-81ED-4DB2-BD59-A6C34878D82A}">
                    <a16:rowId xmlns:a16="http://schemas.microsoft.com/office/drawing/2014/main" val="10002"/>
                  </a:ext>
                </a:extLst>
              </a:tr>
              <a:tr h="709253">
                <a:tc>
                  <a:txBody>
                    <a:bodyPr/>
                    <a:lstStyle/>
                    <a:p>
                      <a:r>
                        <a:rPr lang="en-US" sz="1600" dirty="0">
                          <a:latin typeface="Helvetica" panose="020B0604020202020204" pitchFamily="34" charset="0"/>
                          <a:cs typeface="Helvetica" panose="020B0604020202020204" pitchFamily="34" charset="0"/>
                        </a:rPr>
                        <a:t>VMs</a:t>
                      </a:r>
                      <a:r>
                        <a:rPr lang="en-US" sz="1600" baseline="0" dirty="0">
                          <a:latin typeface="Helvetica" panose="020B0604020202020204" pitchFamily="34" charset="0"/>
                          <a:cs typeface="Helvetica" panose="020B0604020202020204" pitchFamily="34" charset="0"/>
                        </a:rPr>
                        <a:t> snapshots are used sparingly</a:t>
                      </a:r>
                      <a:endParaRPr lang="en-US" sz="1600" dirty="0">
                        <a:latin typeface="Helvetica" panose="020B0604020202020204" pitchFamily="34" charset="0"/>
                        <a:cs typeface="Helvetica" panose="020B0604020202020204" pitchFamily="34" charset="0"/>
                      </a:endParaRPr>
                    </a:p>
                  </a:txBody>
                  <a:tcPr/>
                </a:tc>
                <a:tc>
                  <a:txBody>
                    <a:bodyPr/>
                    <a:lstStyle/>
                    <a:p>
                      <a:r>
                        <a:rPr lang="en-US" sz="1600" dirty="0">
                          <a:latin typeface="Helvetica" panose="020B0604020202020204" pitchFamily="34" charset="0"/>
                          <a:cs typeface="Helvetica" panose="020B0604020202020204" pitchFamily="34" charset="0"/>
                        </a:rPr>
                        <a:t>Images are built</a:t>
                      </a:r>
                      <a:r>
                        <a:rPr lang="en-US" sz="1600" baseline="0" dirty="0">
                          <a:latin typeface="Helvetica" panose="020B0604020202020204" pitchFamily="34" charset="0"/>
                          <a:cs typeface="Helvetica" panose="020B0604020202020204" pitchFamily="34" charset="0"/>
                        </a:rPr>
                        <a:t> incrementally on top of another like layers. Lots of images/snapshots</a:t>
                      </a:r>
                      <a:endParaRPr lang="en-US" sz="1600" dirty="0">
                        <a:latin typeface="Helvetica" panose="020B0604020202020204" pitchFamily="34" charset="0"/>
                        <a:cs typeface="Helvetica" panose="020B0604020202020204" pitchFamily="34" charset="0"/>
                      </a:endParaRPr>
                    </a:p>
                  </a:txBody>
                  <a:tcPr/>
                </a:tc>
                <a:extLst>
                  <a:ext uri="{0D108BD9-81ED-4DB2-BD59-A6C34878D82A}">
                    <a16:rowId xmlns:a16="http://schemas.microsoft.com/office/drawing/2014/main" val="10003"/>
                  </a:ext>
                </a:extLst>
              </a:tr>
              <a:tr h="499104">
                <a:tc>
                  <a:txBody>
                    <a:bodyPr/>
                    <a:lstStyle/>
                    <a:p>
                      <a:r>
                        <a:rPr lang="en-US" sz="1600" dirty="0">
                          <a:latin typeface="Helvetica" panose="020B0604020202020204" pitchFamily="34" charset="0"/>
                          <a:cs typeface="Helvetica" panose="020B0604020202020204" pitchFamily="34" charset="0"/>
                        </a:rPr>
                        <a:t>Not effective</a:t>
                      </a:r>
                      <a:r>
                        <a:rPr lang="en-US" sz="1600" baseline="0" dirty="0">
                          <a:latin typeface="Helvetica" panose="020B0604020202020204" pitchFamily="34" charset="0"/>
                          <a:cs typeface="Helvetica" panose="020B0604020202020204" pitchFamily="34" charset="0"/>
                        </a:rPr>
                        <a:t> diffs. Not version controlled</a:t>
                      </a:r>
                      <a:endParaRPr lang="en-US" sz="1600" dirty="0">
                        <a:latin typeface="Helvetica" panose="020B0604020202020204" pitchFamily="34" charset="0"/>
                        <a:cs typeface="Helvetica" panose="020B0604020202020204" pitchFamily="34" charset="0"/>
                      </a:endParaRPr>
                    </a:p>
                  </a:txBody>
                  <a:tcPr/>
                </a:tc>
                <a:tc>
                  <a:txBody>
                    <a:bodyPr/>
                    <a:lstStyle/>
                    <a:p>
                      <a:r>
                        <a:rPr lang="en-US" sz="1600" dirty="0">
                          <a:latin typeface="Helvetica" panose="020B0604020202020204" pitchFamily="34" charset="0"/>
                          <a:cs typeface="Helvetica" panose="020B0604020202020204" pitchFamily="34" charset="0"/>
                        </a:rPr>
                        <a:t>Images can be diffed and can be version controlled. Docker hub</a:t>
                      </a:r>
                      <a:r>
                        <a:rPr lang="en-US" sz="1600" baseline="0" dirty="0">
                          <a:latin typeface="Helvetica" panose="020B0604020202020204" pitchFamily="34" charset="0"/>
                          <a:cs typeface="Helvetica" panose="020B0604020202020204" pitchFamily="34" charset="0"/>
                        </a:rPr>
                        <a:t> is like GITHUB</a:t>
                      </a:r>
                      <a:endParaRPr lang="en-US" sz="1600" dirty="0">
                        <a:latin typeface="Helvetica" panose="020B0604020202020204" pitchFamily="34" charset="0"/>
                        <a:cs typeface="Helvetica" panose="020B0604020202020204" pitchFamily="34" charset="0"/>
                      </a:endParaRPr>
                    </a:p>
                  </a:txBody>
                  <a:tcPr/>
                </a:tc>
                <a:extLst>
                  <a:ext uri="{0D108BD9-81ED-4DB2-BD59-A6C34878D82A}">
                    <a16:rowId xmlns:a16="http://schemas.microsoft.com/office/drawing/2014/main" val="10004"/>
                  </a:ext>
                </a:extLst>
              </a:tr>
              <a:tr h="499104">
                <a:tc>
                  <a:txBody>
                    <a:bodyPr/>
                    <a:lstStyle/>
                    <a:p>
                      <a:r>
                        <a:rPr lang="en-US" sz="1600" dirty="0">
                          <a:latin typeface="Helvetica" panose="020B0604020202020204" pitchFamily="34" charset="0"/>
                          <a:cs typeface="Helvetica" panose="020B0604020202020204" pitchFamily="34" charset="0"/>
                        </a:rPr>
                        <a:t>Cannot run</a:t>
                      </a:r>
                      <a:r>
                        <a:rPr lang="en-US" sz="1600" baseline="0" dirty="0">
                          <a:latin typeface="Helvetica" panose="020B0604020202020204" pitchFamily="34" charset="0"/>
                          <a:cs typeface="Helvetica" panose="020B0604020202020204" pitchFamily="34" charset="0"/>
                        </a:rPr>
                        <a:t> more than couple of VMs on an average laptop</a:t>
                      </a:r>
                      <a:endParaRPr lang="en-US" sz="1600" dirty="0">
                        <a:latin typeface="Helvetica" panose="020B0604020202020204" pitchFamily="34" charset="0"/>
                        <a:cs typeface="Helvetica" panose="020B0604020202020204" pitchFamily="34" charset="0"/>
                      </a:endParaRPr>
                    </a:p>
                  </a:txBody>
                  <a:tcPr/>
                </a:tc>
                <a:tc>
                  <a:txBody>
                    <a:bodyPr/>
                    <a:lstStyle/>
                    <a:p>
                      <a:r>
                        <a:rPr lang="en-US" sz="1600" dirty="0">
                          <a:latin typeface="Helvetica" panose="020B0604020202020204" pitchFamily="34" charset="0"/>
                          <a:cs typeface="Helvetica" panose="020B0604020202020204" pitchFamily="34" charset="0"/>
                        </a:rPr>
                        <a:t>Can run many Docker containers in a laptop.</a:t>
                      </a:r>
                    </a:p>
                  </a:txBody>
                  <a:tcPr/>
                </a:tc>
                <a:extLst>
                  <a:ext uri="{0D108BD9-81ED-4DB2-BD59-A6C34878D82A}">
                    <a16:rowId xmlns:a16="http://schemas.microsoft.com/office/drawing/2014/main" val="10005"/>
                  </a:ext>
                </a:extLst>
              </a:tr>
              <a:tr h="499104">
                <a:tc>
                  <a:txBody>
                    <a:bodyPr/>
                    <a:lstStyle/>
                    <a:p>
                      <a:r>
                        <a:rPr lang="en-US" sz="1600" dirty="0">
                          <a:latin typeface="Helvetica" panose="020B0604020202020204" pitchFamily="34" charset="0"/>
                          <a:cs typeface="Helvetica" panose="020B0604020202020204" pitchFamily="34" charset="0"/>
                        </a:rPr>
                        <a:t>Only one VM can</a:t>
                      </a:r>
                      <a:r>
                        <a:rPr lang="en-US" sz="1600" baseline="0" dirty="0">
                          <a:latin typeface="Helvetica" panose="020B0604020202020204" pitchFamily="34" charset="0"/>
                          <a:cs typeface="Helvetica" panose="020B0604020202020204" pitchFamily="34" charset="0"/>
                        </a:rPr>
                        <a:t> be started from one set of VMX and VMDK files</a:t>
                      </a:r>
                      <a:endParaRPr lang="en-US" sz="1600" dirty="0">
                        <a:latin typeface="Helvetica" panose="020B0604020202020204" pitchFamily="34" charset="0"/>
                        <a:cs typeface="Helvetica" panose="020B0604020202020204" pitchFamily="34" charset="0"/>
                      </a:endParaRPr>
                    </a:p>
                  </a:txBody>
                  <a:tcPr/>
                </a:tc>
                <a:tc>
                  <a:txBody>
                    <a:bodyPr/>
                    <a:lstStyle/>
                    <a:p>
                      <a:r>
                        <a:rPr lang="en-US" sz="1600" dirty="0">
                          <a:latin typeface="Helvetica" panose="020B0604020202020204" pitchFamily="34" charset="0"/>
                          <a:cs typeface="Helvetica" panose="020B0604020202020204" pitchFamily="34" charset="0"/>
                        </a:rPr>
                        <a:t>Multiple</a:t>
                      </a:r>
                      <a:r>
                        <a:rPr lang="en-US" sz="1600" baseline="0" dirty="0">
                          <a:latin typeface="Helvetica" panose="020B0604020202020204" pitchFamily="34" charset="0"/>
                          <a:cs typeface="Helvetica" panose="020B0604020202020204" pitchFamily="34" charset="0"/>
                        </a:rPr>
                        <a:t> Docker containers can be started from one Docker image</a:t>
                      </a:r>
                      <a:endParaRPr lang="en-US" sz="1600" dirty="0">
                        <a:latin typeface="Helvetica" panose="020B0604020202020204" pitchFamily="34" charset="0"/>
                        <a:cs typeface="Helvetica" panose="020B0604020202020204" pitchFamily="34" charset="0"/>
                      </a:endParaRPr>
                    </a:p>
                  </a:txBody>
                  <a:tcPr/>
                </a:tc>
                <a:extLst>
                  <a:ext uri="{0D108BD9-81ED-4DB2-BD59-A6C34878D82A}">
                    <a16:rowId xmlns:a16="http://schemas.microsoft.com/office/drawing/2014/main" val="10006"/>
                  </a:ext>
                </a:extLst>
              </a:tr>
              <a:tr h="365767">
                <a:tc>
                  <a:txBody>
                    <a:bodyPr/>
                    <a:lstStyle/>
                    <a:p>
                      <a:endParaRPr lang="en-US" sz="1600">
                        <a:latin typeface="Helvetica" panose="020B0604020202020204" pitchFamily="34" charset="0"/>
                        <a:cs typeface="Helvetica" panose="020B0604020202020204" pitchFamily="34" charset="0"/>
                      </a:endParaRPr>
                    </a:p>
                  </a:txBody>
                  <a:tcPr/>
                </a:tc>
                <a:tc>
                  <a:txBody>
                    <a:bodyPr/>
                    <a:lstStyle/>
                    <a:p>
                      <a:endParaRPr lang="en-US" sz="1600" dirty="0">
                        <a:latin typeface="Helvetica" panose="020B0604020202020204" pitchFamily="34" charset="0"/>
                        <a:cs typeface="Helvetica" panose="020B0604020202020204" pitchFamily="34" charset="0"/>
                      </a:endParaRPr>
                    </a:p>
                  </a:txBody>
                  <a:tcPr/>
                </a:tc>
                <a:extLst>
                  <a:ext uri="{0D108BD9-81ED-4DB2-BD59-A6C34878D82A}">
                    <a16:rowId xmlns:a16="http://schemas.microsoft.com/office/drawing/2014/main" val="10007"/>
                  </a:ext>
                </a:extLst>
              </a:tr>
            </a:tbl>
          </a:graphicData>
        </a:graphic>
      </p:graphicFrame>
      <p:pic>
        <p:nvPicPr>
          <p:cNvPr id="5" name="Picture 4"/>
          <p:cNvPicPr>
            <a:picLocks noChangeAspect="1"/>
          </p:cNvPicPr>
          <p:nvPr/>
        </p:nvPicPr>
        <p:blipFill>
          <a:blip r:embed="rId2"/>
          <a:stretch>
            <a:fillRect/>
          </a:stretch>
        </p:blipFill>
        <p:spPr>
          <a:xfrm>
            <a:off x="10876606" y="5961398"/>
            <a:ext cx="1308188" cy="796241"/>
          </a:xfrm>
          <a:prstGeom prst="rect">
            <a:avLst/>
          </a:prstGeom>
        </p:spPr>
      </p:pic>
    </p:spTree>
    <p:extLst>
      <p:ext uri="{BB962C8B-B14F-4D97-AF65-F5344CB8AC3E}">
        <p14:creationId xmlns:p14="http://schemas.microsoft.com/office/powerpoint/2010/main" val="3042154078"/>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C251E0C-2BC8-F448-ACA7-036A4ECB403C}"/>
              </a:ext>
            </a:extLst>
          </p:cNvPr>
          <p:cNvSpPr>
            <a:spLocks noGrp="1"/>
          </p:cNvSpPr>
          <p:nvPr>
            <p:ph type="body" sz="quarter" idx="14"/>
          </p:nvPr>
        </p:nvSpPr>
        <p:spPr>
          <a:xfrm>
            <a:off x="4771520" y="2032237"/>
            <a:ext cx="7006350" cy="1704876"/>
          </a:xfrm>
        </p:spPr>
        <p:txBody>
          <a:bodyPr>
            <a:normAutofit fontScale="85000" lnSpcReduction="10000"/>
          </a:bodyPr>
          <a:lstStyle/>
          <a:p>
            <a:r>
              <a:rPr lang="en-US" dirty="0">
                <a:cs typeface="Helvetica" panose="020B0604020202020204" pitchFamily="34" charset="0"/>
              </a:rPr>
              <a:t>A Shift from Monolithic to Microservice Architecture</a:t>
            </a:r>
          </a:p>
        </p:txBody>
      </p:sp>
      <p:pic>
        <p:nvPicPr>
          <p:cNvPr id="3" name="Picture 2"/>
          <p:cNvPicPr>
            <a:picLocks noChangeAspect="1"/>
          </p:cNvPicPr>
          <p:nvPr/>
        </p:nvPicPr>
        <p:blipFill>
          <a:blip r:embed="rId2"/>
          <a:stretch>
            <a:fillRect/>
          </a:stretch>
        </p:blipFill>
        <p:spPr>
          <a:xfrm>
            <a:off x="10845195" y="6088987"/>
            <a:ext cx="1220425" cy="813617"/>
          </a:xfrm>
          <a:prstGeom prst="rect">
            <a:avLst/>
          </a:prstGeom>
        </p:spPr>
      </p:pic>
    </p:spTree>
    <p:extLst>
      <p:ext uri="{BB962C8B-B14F-4D97-AF65-F5344CB8AC3E}">
        <p14:creationId xmlns:p14="http://schemas.microsoft.com/office/powerpoint/2010/main" val="3689210373"/>
      </p:ext>
    </p:extLst>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C251E0C-2BC8-F448-ACA7-036A4ECB403C}"/>
              </a:ext>
            </a:extLst>
          </p:cNvPr>
          <p:cNvSpPr>
            <a:spLocks noGrp="1"/>
          </p:cNvSpPr>
          <p:nvPr>
            <p:ph type="body" sz="quarter" idx="14"/>
          </p:nvPr>
        </p:nvSpPr>
        <p:spPr>
          <a:xfrm>
            <a:off x="4650059" y="2032237"/>
            <a:ext cx="7127811" cy="1926446"/>
          </a:xfrm>
        </p:spPr>
        <p:txBody>
          <a:bodyPr>
            <a:normAutofit/>
          </a:bodyPr>
          <a:lstStyle/>
          <a:p>
            <a:r>
              <a:rPr lang="en-US" dirty="0">
                <a:cs typeface="Helvetica" panose="020B0604020202020204" pitchFamily="34" charset="0"/>
              </a:rPr>
              <a:t>What makes Containers so small?</a:t>
            </a:r>
          </a:p>
        </p:txBody>
      </p:sp>
      <p:pic>
        <p:nvPicPr>
          <p:cNvPr id="3" name="Picture 2"/>
          <p:cNvPicPr>
            <a:picLocks noChangeAspect="1"/>
          </p:cNvPicPr>
          <p:nvPr/>
        </p:nvPicPr>
        <p:blipFill>
          <a:blip r:embed="rId2"/>
          <a:stretch>
            <a:fillRect/>
          </a:stretch>
        </p:blipFill>
        <p:spPr>
          <a:xfrm>
            <a:off x="10845195" y="6044383"/>
            <a:ext cx="1220425" cy="813617"/>
          </a:xfrm>
          <a:prstGeom prst="rect">
            <a:avLst/>
          </a:prstGeom>
        </p:spPr>
      </p:pic>
    </p:spTree>
    <p:extLst>
      <p:ext uri="{BB962C8B-B14F-4D97-AF65-F5344CB8AC3E}">
        <p14:creationId xmlns:p14="http://schemas.microsoft.com/office/powerpoint/2010/main" val="3091790891"/>
      </p:ext>
    </p:extLst>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840017" y="1483946"/>
            <a:ext cx="10400412" cy="790903"/>
          </a:xfrm>
        </p:spPr>
        <p:txBody>
          <a:bodyPr>
            <a:normAutofit fontScale="85000" lnSpcReduction="20000"/>
          </a:bodyPr>
          <a:lstStyle/>
          <a:p>
            <a:r>
              <a:rPr lang="en-US" dirty="0"/>
              <a:t>User space refers to all of the code in an operating system that lives outside of the kernel.</a:t>
            </a:r>
          </a:p>
        </p:txBody>
      </p:sp>
      <p:sp>
        <p:nvSpPr>
          <p:cNvPr id="3" name="Text Placeholder 2"/>
          <p:cNvSpPr>
            <a:spLocks noGrp="1"/>
          </p:cNvSpPr>
          <p:nvPr>
            <p:ph type="body" sz="quarter" idx="14"/>
          </p:nvPr>
        </p:nvSpPr>
        <p:spPr/>
        <p:txBody>
          <a:bodyPr>
            <a:normAutofit lnSpcReduction="10000"/>
          </a:bodyPr>
          <a:lstStyle/>
          <a:p>
            <a:r>
              <a:rPr lang="en-US" dirty="0"/>
              <a:t>Container = User Space of OS</a:t>
            </a:r>
          </a:p>
        </p:txBody>
      </p:sp>
      <p:pic>
        <p:nvPicPr>
          <p:cNvPr id="4" name="Picture 3"/>
          <p:cNvPicPr>
            <a:picLocks noChangeAspect="1"/>
          </p:cNvPicPr>
          <p:nvPr/>
        </p:nvPicPr>
        <p:blipFill>
          <a:blip r:embed="rId3"/>
          <a:stretch>
            <a:fillRect/>
          </a:stretch>
        </p:blipFill>
        <p:spPr>
          <a:xfrm>
            <a:off x="2765502" y="2378888"/>
            <a:ext cx="6941866" cy="2854170"/>
          </a:xfrm>
          <a:prstGeom prst="rect">
            <a:avLst/>
          </a:prstGeom>
        </p:spPr>
      </p:pic>
      <p:pic>
        <p:nvPicPr>
          <p:cNvPr id="5" name="Picture 4"/>
          <p:cNvPicPr>
            <a:picLocks noChangeAspect="1"/>
          </p:cNvPicPr>
          <p:nvPr/>
        </p:nvPicPr>
        <p:blipFill>
          <a:blip r:embed="rId4"/>
          <a:stretch>
            <a:fillRect/>
          </a:stretch>
        </p:blipFill>
        <p:spPr>
          <a:xfrm>
            <a:off x="10876606" y="5961398"/>
            <a:ext cx="1308188" cy="796241"/>
          </a:xfrm>
          <a:prstGeom prst="rect">
            <a:avLst/>
          </a:prstGeom>
        </p:spPr>
      </p:pic>
      <p:sp>
        <p:nvSpPr>
          <p:cNvPr id="6" name="TextBox 5"/>
          <p:cNvSpPr txBox="1"/>
          <p:nvPr/>
        </p:nvSpPr>
        <p:spPr>
          <a:xfrm>
            <a:off x="3813717" y="5152885"/>
            <a:ext cx="5263375" cy="63671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en-US" sz="3200" b="1" i="0" u="none" strike="noStrike" cap="none" spc="0" normalizeH="0" baseline="0" dirty="0">
                <a:ln>
                  <a:noFill/>
                </a:ln>
                <a:solidFill>
                  <a:srgbClr val="000000"/>
                </a:solidFill>
                <a:effectLst/>
                <a:uFillTx/>
                <a:latin typeface="Helvetica Neue"/>
                <a:ea typeface="Helvetica Neue"/>
                <a:cs typeface="Helvetica Neue"/>
                <a:sym typeface="Helvetica Neue"/>
              </a:rPr>
              <a:t>Process Virtualization</a:t>
            </a:r>
          </a:p>
        </p:txBody>
      </p:sp>
    </p:spTree>
    <p:extLst>
      <p:ext uri="{BB962C8B-B14F-4D97-AF65-F5344CB8AC3E}">
        <p14:creationId xmlns:p14="http://schemas.microsoft.com/office/powerpoint/2010/main" val="2261706974"/>
      </p:ext>
    </p:extLst>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C251E0C-2BC8-F448-ACA7-036A4ECB403C}"/>
              </a:ext>
            </a:extLst>
          </p:cNvPr>
          <p:cNvSpPr>
            <a:spLocks noGrp="1"/>
          </p:cNvSpPr>
          <p:nvPr>
            <p:ph type="body" sz="quarter" idx="14"/>
          </p:nvPr>
        </p:nvSpPr>
        <p:spPr>
          <a:xfrm>
            <a:off x="4650059" y="2032237"/>
            <a:ext cx="7127811" cy="1926446"/>
          </a:xfrm>
        </p:spPr>
        <p:txBody>
          <a:bodyPr>
            <a:normAutofit/>
          </a:bodyPr>
          <a:lstStyle/>
          <a:p>
            <a:r>
              <a:rPr lang="en-US" dirty="0">
                <a:cs typeface="Helvetica" panose="020B0604020202020204" pitchFamily="34" charset="0"/>
              </a:rPr>
              <a:t>Demonstrating Process Virtualization</a:t>
            </a:r>
          </a:p>
        </p:txBody>
      </p:sp>
      <p:pic>
        <p:nvPicPr>
          <p:cNvPr id="3" name="Picture 2"/>
          <p:cNvPicPr>
            <a:picLocks noChangeAspect="1"/>
          </p:cNvPicPr>
          <p:nvPr/>
        </p:nvPicPr>
        <p:blipFill>
          <a:blip r:embed="rId2"/>
          <a:stretch>
            <a:fillRect/>
          </a:stretch>
        </p:blipFill>
        <p:spPr>
          <a:xfrm>
            <a:off x="10845195" y="6044383"/>
            <a:ext cx="1220425" cy="813617"/>
          </a:xfrm>
          <a:prstGeom prst="rect">
            <a:avLst/>
          </a:prstGeom>
        </p:spPr>
      </p:pic>
    </p:spTree>
    <p:extLst>
      <p:ext uri="{BB962C8B-B14F-4D97-AF65-F5344CB8AC3E}">
        <p14:creationId xmlns:p14="http://schemas.microsoft.com/office/powerpoint/2010/main" val="251598336"/>
      </p:ext>
    </p:extLst>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4"/>
          </p:nvPr>
        </p:nvSpPr>
        <p:spPr/>
        <p:txBody>
          <a:bodyPr>
            <a:normAutofit fontScale="85000" lnSpcReduction="10000"/>
          </a:bodyPr>
          <a:lstStyle/>
          <a:p>
            <a:r>
              <a:rPr lang="en-US" dirty="0"/>
              <a:t>Demonstration Process Virtualization</a:t>
            </a:r>
          </a:p>
        </p:txBody>
      </p:sp>
    </p:spTree>
    <p:extLst>
      <p:ext uri="{BB962C8B-B14F-4D97-AF65-F5344CB8AC3E}">
        <p14:creationId xmlns:p14="http://schemas.microsoft.com/office/powerpoint/2010/main" val="2559528517"/>
      </p:ext>
    </p:extLst>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C251E0C-2BC8-F448-ACA7-036A4ECB403C}"/>
              </a:ext>
            </a:extLst>
          </p:cNvPr>
          <p:cNvSpPr>
            <a:spLocks noGrp="1"/>
          </p:cNvSpPr>
          <p:nvPr>
            <p:ph type="body" sz="quarter" idx="14"/>
          </p:nvPr>
        </p:nvSpPr>
        <p:spPr>
          <a:xfrm>
            <a:off x="4650059" y="2032237"/>
            <a:ext cx="7127811" cy="1926446"/>
          </a:xfrm>
        </p:spPr>
        <p:txBody>
          <a:bodyPr>
            <a:normAutofit/>
          </a:bodyPr>
          <a:lstStyle/>
          <a:p>
            <a:r>
              <a:rPr lang="en-US" dirty="0">
                <a:cs typeface="Helvetica" panose="020B0604020202020204" pitchFamily="34" charset="0"/>
              </a:rPr>
              <a:t>Docker Engine Architecture</a:t>
            </a:r>
          </a:p>
        </p:txBody>
      </p:sp>
      <p:pic>
        <p:nvPicPr>
          <p:cNvPr id="3" name="Picture 2"/>
          <p:cNvPicPr>
            <a:picLocks noChangeAspect="1"/>
          </p:cNvPicPr>
          <p:nvPr/>
        </p:nvPicPr>
        <p:blipFill>
          <a:blip r:embed="rId2"/>
          <a:stretch>
            <a:fillRect/>
          </a:stretch>
        </p:blipFill>
        <p:spPr>
          <a:xfrm>
            <a:off x="10845195" y="6044383"/>
            <a:ext cx="1220425" cy="813617"/>
          </a:xfrm>
          <a:prstGeom prst="rect">
            <a:avLst/>
          </a:prstGeom>
        </p:spPr>
      </p:pic>
    </p:spTree>
    <p:extLst>
      <p:ext uri="{BB962C8B-B14F-4D97-AF65-F5344CB8AC3E}">
        <p14:creationId xmlns:p14="http://schemas.microsoft.com/office/powerpoint/2010/main" val="918571975"/>
      </p:ext>
    </p:extLst>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normAutofit fontScale="92500" lnSpcReduction="10000"/>
          </a:bodyPr>
          <a:lstStyle/>
          <a:p>
            <a:endParaRPr lang="en-US"/>
          </a:p>
        </p:txBody>
      </p:sp>
      <p:sp>
        <p:nvSpPr>
          <p:cNvPr id="3" name="Text Placeholder 2"/>
          <p:cNvSpPr>
            <a:spLocks noGrp="1"/>
          </p:cNvSpPr>
          <p:nvPr>
            <p:ph type="body" sz="quarter" idx="14"/>
          </p:nvPr>
        </p:nvSpPr>
        <p:spPr/>
        <p:txBody>
          <a:bodyPr>
            <a:normAutofit lnSpcReduction="10000"/>
          </a:bodyPr>
          <a:lstStyle/>
          <a:p>
            <a:r>
              <a:rPr lang="en-US" dirty="0"/>
              <a:t>Docker Engine Architecture</a:t>
            </a:r>
          </a:p>
        </p:txBody>
      </p:sp>
      <p:pic>
        <p:nvPicPr>
          <p:cNvPr id="5" name="Picture 4"/>
          <p:cNvPicPr>
            <a:picLocks noChangeAspect="1"/>
          </p:cNvPicPr>
          <p:nvPr/>
        </p:nvPicPr>
        <p:blipFill>
          <a:blip r:embed="rId2"/>
          <a:stretch>
            <a:fillRect/>
          </a:stretch>
        </p:blipFill>
        <p:spPr>
          <a:xfrm>
            <a:off x="2814917" y="1860060"/>
            <a:ext cx="5909422" cy="3770895"/>
          </a:xfrm>
          <a:prstGeom prst="rect">
            <a:avLst/>
          </a:prstGeom>
        </p:spPr>
      </p:pic>
    </p:spTree>
    <p:extLst>
      <p:ext uri="{BB962C8B-B14F-4D97-AF65-F5344CB8AC3E}">
        <p14:creationId xmlns:p14="http://schemas.microsoft.com/office/powerpoint/2010/main" val="3863429269"/>
      </p:ext>
    </p:extLst>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100485" y="330585"/>
            <a:ext cx="9370509" cy="5144175"/>
          </a:xfrm>
          <a:prstGeom prst="rect">
            <a:avLst/>
          </a:prstGeom>
        </p:spPr>
      </p:pic>
    </p:spTree>
    <p:extLst>
      <p:ext uri="{BB962C8B-B14F-4D97-AF65-F5344CB8AC3E}">
        <p14:creationId xmlns:p14="http://schemas.microsoft.com/office/powerpoint/2010/main" val="3690155703"/>
      </p:ext>
    </p:extLst>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C251E0C-2BC8-F448-ACA7-036A4ECB403C}"/>
              </a:ext>
            </a:extLst>
          </p:cNvPr>
          <p:cNvSpPr>
            <a:spLocks noGrp="1"/>
          </p:cNvSpPr>
          <p:nvPr>
            <p:ph type="body" sz="quarter" idx="14"/>
          </p:nvPr>
        </p:nvSpPr>
        <p:spPr>
          <a:xfrm>
            <a:off x="4771520" y="2032237"/>
            <a:ext cx="7006350" cy="1704876"/>
          </a:xfrm>
        </p:spPr>
        <p:txBody>
          <a:bodyPr>
            <a:normAutofit/>
          </a:bodyPr>
          <a:lstStyle/>
          <a:p>
            <a:r>
              <a:rPr lang="en-US" dirty="0">
                <a:cs typeface="Helvetica" panose="020B0604020202020204" pitchFamily="34" charset="0"/>
              </a:rPr>
              <a:t>Docker Vocabulary</a:t>
            </a:r>
          </a:p>
        </p:txBody>
      </p:sp>
      <p:pic>
        <p:nvPicPr>
          <p:cNvPr id="3" name="Picture 2"/>
          <p:cNvPicPr>
            <a:picLocks noChangeAspect="1"/>
          </p:cNvPicPr>
          <p:nvPr/>
        </p:nvPicPr>
        <p:blipFill>
          <a:blip r:embed="rId2"/>
          <a:stretch>
            <a:fillRect/>
          </a:stretch>
        </p:blipFill>
        <p:spPr>
          <a:xfrm>
            <a:off x="10845195" y="6044383"/>
            <a:ext cx="1220425" cy="813617"/>
          </a:xfrm>
          <a:prstGeom prst="rect">
            <a:avLst/>
          </a:prstGeom>
        </p:spPr>
      </p:pic>
    </p:spTree>
    <p:extLst>
      <p:ext uri="{BB962C8B-B14F-4D97-AF65-F5344CB8AC3E}">
        <p14:creationId xmlns:p14="http://schemas.microsoft.com/office/powerpoint/2010/main" val="316262167"/>
      </p:ext>
    </p:extLst>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2"/>
          <a:stretch>
            <a:fillRect/>
          </a:stretch>
        </p:blipFill>
        <p:spPr>
          <a:xfrm>
            <a:off x="781464" y="370231"/>
            <a:ext cx="9059124" cy="5076411"/>
          </a:xfrm>
          <a:prstGeom prst="rect">
            <a:avLst/>
          </a:prstGeom>
        </p:spPr>
      </p:pic>
      <p:pic>
        <p:nvPicPr>
          <p:cNvPr id="3" name="Picture 2"/>
          <p:cNvPicPr>
            <a:picLocks noChangeAspect="1"/>
          </p:cNvPicPr>
          <p:nvPr/>
        </p:nvPicPr>
        <p:blipFill>
          <a:blip r:embed="rId3"/>
          <a:stretch>
            <a:fillRect/>
          </a:stretch>
        </p:blipFill>
        <p:spPr>
          <a:xfrm>
            <a:off x="10876606" y="5961398"/>
            <a:ext cx="1308188" cy="796241"/>
          </a:xfrm>
          <a:prstGeom prst="rect">
            <a:avLst/>
          </a:prstGeom>
        </p:spPr>
      </p:pic>
    </p:spTree>
    <p:extLst>
      <p:ext uri="{BB962C8B-B14F-4D97-AF65-F5344CB8AC3E}">
        <p14:creationId xmlns:p14="http://schemas.microsoft.com/office/powerpoint/2010/main" val="86098199"/>
      </p:ext>
    </p:extLst>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655361" y="149915"/>
            <a:ext cx="9715204" cy="5127763"/>
          </a:xfrm>
          <a:prstGeom prst="rect">
            <a:avLst/>
          </a:prstGeom>
        </p:spPr>
      </p:pic>
      <p:pic>
        <p:nvPicPr>
          <p:cNvPr id="3" name="Picture 2"/>
          <p:cNvPicPr>
            <a:picLocks noChangeAspect="1"/>
          </p:cNvPicPr>
          <p:nvPr/>
        </p:nvPicPr>
        <p:blipFill>
          <a:blip r:embed="rId3"/>
          <a:stretch>
            <a:fillRect/>
          </a:stretch>
        </p:blipFill>
        <p:spPr>
          <a:xfrm>
            <a:off x="10876606" y="5961398"/>
            <a:ext cx="1308188" cy="796241"/>
          </a:xfrm>
          <a:prstGeom prst="rect">
            <a:avLst/>
          </a:prstGeom>
        </p:spPr>
      </p:pic>
    </p:spTree>
    <p:extLst>
      <p:ext uri="{BB962C8B-B14F-4D97-AF65-F5344CB8AC3E}">
        <p14:creationId xmlns:p14="http://schemas.microsoft.com/office/powerpoint/2010/main" val="2184792935"/>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2"/>
          <a:stretch>
            <a:fillRect/>
          </a:stretch>
        </p:blipFill>
        <p:spPr>
          <a:xfrm>
            <a:off x="606288" y="503060"/>
            <a:ext cx="9761048" cy="4953523"/>
          </a:xfrm>
          <a:prstGeom prst="rect">
            <a:avLst/>
          </a:prstGeom>
        </p:spPr>
      </p:pic>
      <p:pic>
        <p:nvPicPr>
          <p:cNvPr id="3" name="Picture 2"/>
          <p:cNvPicPr>
            <a:picLocks noChangeAspect="1"/>
          </p:cNvPicPr>
          <p:nvPr/>
        </p:nvPicPr>
        <p:blipFill>
          <a:blip r:embed="rId3"/>
          <a:stretch>
            <a:fillRect/>
          </a:stretch>
        </p:blipFill>
        <p:spPr>
          <a:xfrm>
            <a:off x="10876606" y="5961398"/>
            <a:ext cx="1308188" cy="796241"/>
          </a:xfrm>
          <a:prstGeom prst="rect">
            <a:avLst/>
          </a:prstGeom>
        </p:spPr>
      </p:pic>
    </p:spTree>
    <p:extLst>
      <p:ext uri="{BB962C8B-B14F-4D97-AF65-F5344CB8AC3E}">
        <p14:creationId xmlns:p14="http://schemas.microsoft.com/office/powerpoint/2010/main" val="1777958075"/>
      </p:ext>
    </p:extLst>
  </p:cSld>
  <p:clrMapOvr>
    <a:masterClrMapping/>
  </p:clrMapOvr>
  <p:transition spd="me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4"/>
          </p:nvPr>
        </p:nvSpPr>
        <p:spPr/>
        <p:txBody>
          <a:bodyPr>
            <a:normAutofit lnSpcReduction="10000"/>
          </a:bodyPr>
          <a:lstStyle/>
          <a:p>
            <a:r>
              <a:rPr lang="en-US" dirty="0"/>
              <a:t>Image Layers</a:t>
            </a:r>
          </a:p>
        </p:txBody>
      </p:sp>
      <p:grpSp>
        <p:nvGrpSpPr>
          <p:cNvPr id="4" name="Group 3"/>
          <p:cNvGrpSpPr/>
          <p:nvPr/>
        </p:nvGrpSpPr>
        <p:grpSpPr>
          <a:xfrm>
            <a:off x="3138981" y="1804272"/>
            <a:ext cx="6015793" cy="3438544"/>
            <a:chOff x="1097275" y="748444"/>
            <a:chExt cx="6015793" cy="3438544"/>
          </a:xfrm>
          <a:solidFill>
            <a:srgbClr val="FFC000"/>
          </a:solidFill>
        </p:grpSpPr>
        <p:sp>
          <p:nvSpPr>
            <p:cNvPr id="5" name="Cube 4"/>
            <p:cNvSpPr/>
            <p:nvPr/>
          </p:nvSpPr>
          <p:spPr>
            <a:xfrm>
              <a:off x="1097277" y="3609473"/>
              <a:ext cx="6015791" cy="577515"/>
            </a:xfrm>
            <a:prstGeom prst="cub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1097277" y="3776027"/>
              <a:ext cx="5828935" cy="338554"/>
            </a:xfrm>
            <a:prstGeom prst="rect">
              <a:avLst/>
            </a:prstGeom>
            <a:solidFill>
              <a:srgbClr val="92D050"/>
            </a:solidFill>
          </p:spPr>
          <p:txBody>
            <a:bodyPr wrap="square" rtlCol="0">
              <a:spAutoFit/>
            </a:bodyPr>
            <a:lstStyle/>
            <a:p>
              <a:pPr algn="ctr"/>
              <a:r>
                <a:rPr lang="en-US" dirty="0"/>
                <a:t>Kernel</a:t>
              </a:r>
            </a:p>
          </p:txBody>
        </p:sp>
        <p:sp>
          <p:nvSpPr>
            <p:cNvPr id="7" name="Cube 6"/>
            <p:cNvSpPr/>
            <p:nvPr/>
          </p:nvSpPr>
          <p:spPr>
            <a:xfrm>
              <a:off x="1097277" y="3136049"/>
              <a:ext cx="6015791" cy="577515"/>
            </a:xfrm>
            <a:prstGeom prst="cub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ube 7"/>
            <p:cNvSpPr/>
            <p:nvPr/>
          </p:nvSpPr>
          <p:spPr>
            <a:xfrm>
              <a:off x="1097276" y="2662625"/>
              <a:ext cx="6015791" cy="577515"/>
            </a:xfrm>
            <a:prstGeom prst="cub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ube 8"/>
            <p:cNvSpPr/>
            <p:nvPr/>
          </p:nvSpPr>
          <p:spPr>
            <a:xfrm>
              <a:off x="1097276" y="2186976"/>
              <a:ext cx="6015791" cy="577515"/>
            </a:xfrm>
            <a:prstGeom prst="cub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ube 9"/>
            <p:cNvSpPr/>
            <p:nvPr/>
          </p:nvSpPr>
          <p:spPr>
            <a:xfrm>
              <a:off x="1097276" y="1711327"/>
              <a:ext cx="6015791" cy="577515"/>
            </a:xfrm>
            <a:prstGeom prst="cub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Cube 10"/>
            <p:cNvSpPr/>
            <p:nvPr/>
          </p:nvSpPr>
          <p:spPr>
            <a:xfrm>
              <a:off x="1097275" y="1233366"/>
              <a:ext cx="6015791" cy="577515"/>
            </a:xfrm>
            <a:prstGeom prst="cub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ube 11"/>
            <p:cNvSpPr/>
            <p:nvPr/>
          </p:nvSpPr>
          <p:spPr>
            <a:xfrm>
              <a:off x="1097275" y="748444"/>
              <a:ext cx="6015791" cy="577515"/>
            </a:xfrm>
            <a:prstGeom prst="cub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1097279" y="3302602"/>
              <a:ext cx="5828934" cy="338554"/>
            </a:xfrm>
            <a:prstGeom prst="rect">
              <a:avLst/>
            </a:prstGeom>
            <a:solidFill>
              <a:schemeClr val="accent4">
                <a:lumMod val="60000"/>
                <a:lumOff val="40000"/>
              </a:schemeClr>
            </a:solidFill>
          </p:spPr>
          <p:txBody>
            <a:bodyPr wrap="square" rtlCol="0">
              <a:spAutoFit/>
            </a:bodyPr>
            <a:lstStyle/>
            <a:p>
              <a:pPr algn="ctr"/>
              <a:r>
                <a:rPr lang="en-US" dirty="0"/>
                <a:t>Alpine Linux</a:t>
              </a:r>
            </a:p>
          </p:txBody>
        </p:sp>
        <p:sp>
          <p:nvSpPr>
            <p:cNvPr id="14" name="TextBox 13"/>
            <p:cNvSpPr txBox="1"/>
            <p:nvPr/>
          </p:nvSpPr>
          <p:spPr>
            <a:xfrm>
              <a:off x="1097278" y="2826953"/>
              <a:ext cx="5828934" cy="338554"/>
            </a:xfrm>
            <a:prstGeom prst="rect">
              <a:avLst/>
            </a:prstGeom>
            <a:solidFill>
              <a:schemeClr val="accent6"/>
            </a:solidFill>
          </p:spPr>
          <p:txBody>
            <a:bodyPr wrap="square" rtlCol="0">
              <a:spAutoFit/>
            </a:bodyPr>
            <a:lstStyle/>
            <a:p>
              <a:pPr algn="ctr"/>
              <a:r>
                <a:rPr lang="en-US" dirty="0"/>
                <a:t>Install Python and Pip</a:t>
              </a:r>
            </a:p>
          </p:txBody>
        </p:sp>
        <p:sp>
          <p:nvSpPr>
            <p:cNvPr id="15" name="TextBox 14"/>
            <p:cNvSpPr txBox="1"/>
            <p:nvPr/>
          </p:nvSpPr>
          <p:spPr>
            <a:xfrm>
              <a:off x="1097275" y="2387031"/>
              <a:ext cx="5828938" cy="338554"/>
            </a:xfrm>
            <a:prstGeom prst="rect">
              <a:avLst/>
            </a:prstGeom>
            <a:solidFill>
              <a:srgbClr val="FF0000"/>
            </a:solidFill>
          </p:spPr>
          <p:txBody>
            <a:bodyPr wrap="square" rtlCol="0">
              <a:spAutoFit/>
            </a:bodyPr>
            <a:lstStyle/>
            <a:p>
              <a:pPr algn="ctr"/>
              <a:r>
                <a:rPr lang="en-US" dirty="0"/>
                <a:t>Upgrade Pip</a:t>
              </a:r>
            </a:p>
          </p:txBody>
        </p:sp>
        <p:sp>
          <p:nvSpPr>
            <p:cNvPr id="16" name="TextBox 15"/>
            <p:cNvSpPr txBox="1"/>
            <p:nvPr/>
          </p:nvSpPr>
          <p:spPr>
            <a:xfrm>
              <a:off x="1097275" y="1889936"/>
              <a:ext cx="5828938" cy="338554"/>
            </a:xfrm>
            <a:prstGeom prst="rect">
              <a:avLst/>
            </a:prstGeom>
            <a:solidFill>
              <a:srgbClr val="00B0F0"/>
            </a:solidFill>
          </p:spPr>
          <p:txBody>
            <a:bodyPr wrap="square" rtlCol="0">
              <a:spAutoFit/>
            </a:bodyPr>
            <a:lstStyle/>
            <a:p>
              <a:pPr algn="ctr"/>
              <a:r>
                <a:rPr lang="en-US" dirty="0"/>
                <a:t>Copy Requirements</a:t>
              </a:r>
            </a:p>
          </p:txBody>
        </p:sp>
        <p:sp>
          <p:nvSpPr>
            <p:cNvPr id="17" name="TextBox 16"/>
            <p:cNvSpPr txBox="1"/>
            <p:nvPr/>
          </p:nvSpPr>
          <p:spPr>
            <a:xfrm>
              <a:off x="1123331" y="1377982"/>
              <a:ext cx="5802882" cy="338554"/>
            </a:xfrm>
            <a:prstGeom prst="rect">
              <a:avLst/>
            </a:prstGeom>
            <a:solidFill>
              <a:srgbClr val="FFFF00"/>
            </a:solidFill>
          </p:spPr>
          <p:txBody>
            <a:bodyPr wrap="square" rtlCol="0">
              <a:spAutoFit/>
            </a:bodyPr>
            <a:lstStyle/>
            <a:p>
              <a:pPr algn="ctr"/>
              <a:r>
                <a:rPr lang="en-US" dirty="0"/>
                <a:t>Install Requirements</a:t>
              </a:r>
            </a:p>
          </p:txBody>
        </p:sp>
        <p:sp>
          <p:nvSpPr>
            <p:cNvPr id="18" name="TextBox 17"/>
            <p:cNvSpPr txBox="1"/>
            <p:nvPr/>
          </p:nvSpPr>
          <p:spPr>
            <a:xfrm>
              <a:off x="1183907" y="947693"/>
              <a:ext cx="5621154" cy="369332"/>
            </a:xfrm>
            <a:prstGeom prst="rect">
              <a:avLst/>
            </a:prstGeom>
            <a:grpFill/>
          </p:spPr>
          <p:txBody>
            <a:bodyPr wrap="square" rtlCol="0">
              <a:spAutoFit/>
              <a:scene3d>
                <a:camera prst="orthographicFront">
                  <a:rot lat="15600000" lon="0" rev="0"/>
                </a:camera>
                <a:lightRig rig="threePt" dir="t"/>
              </a:scene3d>
              <a:flatTx/>
            </a:bodyPr>
            <a:lstStyle/>
            <a:p>
              <a:pPr algn="ctr"/>
              <a:r>
                <a:rPr lang="is-IS" dirty="0"/>
                <a:t>…</a:t>
              </a:r>
              <a:endParaRPr lang="en-US" dirty="0"/>
            </a:p>
          </p:txBody>
        </p:sp>
      </p:grpSp>
      <p:pic>
        <p:nvPicPr>
          <p:cNvPr id="19" name="Picture 18"/>
          <p:cNvPicPr>
            <a:picLocks noChangeAspect="1"/>
          </p:cNvPicPr>
          <p:nvPr/>
        </p:nvPicPr>
        <p:blipFill>
          <a:blip r:embed="rId2"/>
          <a:stretch>
            <a:fillRect/>
          </a:stretch>
        </p:blipFill>
        <p:spPr>
          <a:xfrm>
            <a:off x="10876606" y="5961398"/>
            <a:ext cx="1308188" cy="796241"/>
          </a:xfrm>
          <a:prstGeom prst="rect">
            <a:avLst/>
          </a:prstGeom>
        </p:spPr>
      </p:pic>
    </p:spTree>
    <p:extLst>
      <p:ext uri="{BB962C8B-B14F-4D97-AF65-F5344CB8AC3E}">
        <p14:creationId xmlns:p14="http://schemas.microsoft.com/office/powerpoint/2010/main" val="4243802772"/>
      </p:ext>
    </p:extLst>
  </p:cSld>
  <p:clrMapOvr>
    <a:masterClrMapping/>
  </p:clrMapOvr>
  <p:transition spd="me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0876606" y="5961398"/>
            <a:ext cx="1308188" cy="796241"/>
          </a:xfrm>
          <a:prstGeom prst="rect">
            <a:avLst/>
          </a:prstGeom>
        </p:spPr>
      </p:pic>
      <p:sp>
        <p:nvSpPr>
          <p:cNvPr id="5" name="Text Placeholder 2"/>
          <p:cNvSpPr>
            <a:spLocks noGrp="1"/>
          </p:cNvSpPr>
          <p:nvPr>
            <p:ph type="body" sz="quarter" idx="14"/>
          </p:nvPr>
        </p:nvSpPr>
        <p:spPr>
          <a:xfrm>
            <a:off x="865417" y="536047"/>
            <a:ext cx="10124877" cy="932210"/>
          </a:xfrm>
        </p:spPr>
        <p:txBody>
          <a:bodyPr>
            <a:normAutofit lnSpcReduction="10000"/>
          </a:bodyPr>
          <a:lstStyle/>
          <a:p>
            <a:pPr algn="ctr"/>
            <a:r>
              <a:rPr lang="en-US" dirty="0"/>
              <a:t>A Look at “Dive” Tool</a:t>
            </a:r>
          </a:p>
        </p:txBody>
      </p:sp>
      <p:sp>
        <p:nvSpPr>
          <p:cNvPr id="2" name="TextBox 1"/>
          <p:cNvSpPr txBox="1"/>
          <p:nvPr/>
        </p:nvSpPr>
        <p:spPr>
          <a:xfrm>
            <a:off x="1376847" y="1375104"/>
            <a:ext cx="8976732" cy="5136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defTabSz="821531"/>
            <a:r>
              <a:rPr lang="en-US" sz="2400" b="0" dirty="0"/>
              <a:t>A tool for exploring each layer in a Docker image</a:t>
            </a:r>
            <a:endParaRPr kumimoji="0" lang="en-US" sz="2400" b="1" i="0" u="none" strike="noStrike" cap="none" spc="0" normalizeH="0" baseline="0" dirty="0">
              <a:ln>
                <a:noFill/>
              </a:ln>
              <a:solidFill>
                <a:srgbClr val="000000"/>
              </a:solidFill>
              <a:effectLst/>
              <a:uFillTx/>
              <a:sym typeface="Helvetica Neue"/>
            </a:endParaRPr>
          </a:p>
        </p:txBody>
      </p:sp>
      <p:pic>
        <p:nvPicPr>
          <p:cNvPr id="6" name="Picture 5"/>
          <p:cNvPicPr>
            <a:picLocks noChangeAspect="1"/>
          </p:cNvPicPr>
          <p:nvPr/>
        </p:nvPicPr>
        <p:blipFill>
          <a:blip r:embed="rId3"/>
          <a:stretch>
            <a:fillRect/>
          </a:stretch>
        </p:blipFill>
        <p:spPr>
          <a:xfrm>
            <a:off x="2346129" y="2015857"/>
            <a:ext cx="7508488" cy="3714726"/>
          </a:xfrm>
          <a:prstGeom prst="rect">
            <a:avLst/>
          </a:prstGeom>
        </p:spPr>
      </p:pic>
      <p:sp>
        <p:nvSpPr>
          <p:cNvPr id="8" name="TextBox 7"/>
          <p:cNvSpPr txBox="1"/>
          <p:nvPr/>
        </p:nvSpPr>
        <p:spPr>
          <a:xfrm>
            <a:off x="2277035" y="6248790"/>
            <a:ext cx="7288306" cy="45204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defTabSz="821531"/>
            <a:r>
              <a:rPr lang="en-US" sz="2000" dirty="0"/>
              <a:t>https://github.com/wagoodman/dive</a:t>
            </a:r>
            <a:endParaRPr kumimoji="0" lang="en-US" sz="2000" b="1" i="0" u="none" strike="noStrike" cap="none" spc="0" normalizeH="0" baseline="0" dirty="0">
              <a:ln>
                <a:noFill/>
              </a:ln>
              <a:solidFill>
                <a:srgbClr val="000000"/>
              </a:solidFill>
              <a:effectLst/>
              <a:uFillTx/>
              <a:sym typeface="Helvetica Neue"/>
            </a:endParaRPr>
          </a:p>
        </p:txBody>
      </p:sp>
    </p:spTree>
    <p:extLst>
      <p:ext uri="{BB962C8B-B14F-4D97-AF65-F5344CB8AC3E}">
        <p14:creationId xmlns:p14="http://schemas.microsoft.com/office/powerpoint/2010/main" val="1020645804"/>
      </p:ext>
    </p:extLst>
  </p:cSld>
  <p:clrMapOvr>
    <a:masterClrMapping/>
  </p:clrMapOvr>
  <p:transition spd="me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4"/>
          </p:nvPr>
        </p:nvSpPr>
        <p:spPr>
          <a:xfrm>
            <a:off x="607000" y="447565"/>
            <a:ext cx="10124877" cy="932210"/>
          </a:xfrm>
        </p:spPr>
        <p:txBody>
          <a:bodyPr>
            <a:normAutofit lnSpcReduction="10000"/>
          </a:bodyPr>
          <a:lstStyle/>
          <a:p>
            <a:r>
              <a:rPr lang="en-US" dirty="0">
                <a:latin typeface="Helvetica" panose="020B0604020202020204" pitchFamily="34" charset="0"/>
                <a:cs typeface="Helvetica" panose="020B0604020202020204" pitchFamily="34" charset="0"/>
              </a:rPr>
              <a:t>Basic Docker CLIs</a:t>
            </a:r>
          </a:p>
        </p:txBody>
      </p:sp>
      <p:sp>
        <p:nvSpPr>
          <p:cNvPr id="5" name="Shape 1030"/>
          <p:cNvSpPr txBox="1">
            <a:spLocks/>
          </p:cNvSpPr>
          <p:nvPr/>
        </p:nvSpPr>
        <p:spPr>
          <a:xfrm>
            <a:off x="765313" y="1638313"/>
            <a:ext cx="8786904" cy="4242829"/>
          </a:xfrm>
          <a:prstGeom prst="rect">
            <a:avLst/>
          </a:prstGeom>
          <a:noFill/>
          <a:ln>
            <a:noFill/>
          </a:ln>
        </p:spPr>
        <p:txBody>
          <a:bodyPr wrap="square" lIns="91425" tIns="45700" rIns="91425" bIns="45700" anchor="t" anchorCtr="0">
            <a:noAutofit/>
          </a:bodyPr>
          <a:lstStyle>
            <a:lvl1pPr marL="0" indent="0" algn="l" rtl="0" eaLnBrk="1" fontAlgn="base" hangingPunct="1">
              <a:lnSpc>
                <a:spcPct val="100000"/>
              </a:lnSpc>
              <a:spcBef>
                <a:spcPts val="1200"/>
              </a:spcBef>
              <a:spcAft>
                <a:spcPts val="0"/>
              </a:spcAft>
              <a:buClr>
                <a:srgbClr val="AAAAAA"/>
              </a:buClr>
              <a:buFont typeface="Arial" pitchFamily="34" charset="0"/>
              <a:buNone/>
              <a:defRPr sz="1400">
                <a:solidFill>
                  <a:srgbClr val="000000"/>
                </a:solidFill>
                <a:latin typeface="Arial" panose="020B0604020202020204" pitchFamily="34" charset="0"/>
                <a:ea typeface="Museo Sans For Dell" pitchFamily="2" charset="0"/>
                <a:cs typeface="Arial" panose="020B0604020202020204" pitchFamily="34" charset="0"/>
              </a:defRPr>
            </a:lvl1pPr>
            <a:lvl2pPr marL="573088" indent="-231775" algn="l" rtl="0" eaLnBrk="1" fontAlgn="base" hangingPunct="1">
              <a:lnSpc>
                <a:spcPct val="100000"/>
              </a:lnSpc>
              <a:spcBef>
                <a:spcPts val="300"/>
              </a:spcBef>
              <a:spcAft>
                <a:spcPts val="0"/>
              </a:spcAft>
              <a:buClr>
                <a:srgbClr val="AAAAAA"/>
              </a:buClr>
              <a:buFont typeface="Museo Sans For Dell" pitchFamily="2" charset="0"/>
              <a:buChar char="–"/>
              <a:defRPr sz="1200" baseline="0">
                <a:solidFill>
                  <a:schemeClr val="bg2"/>
                </a:solidFill>
                <a:latin typeface="Museo Sans For Dell" pitchFamily="2" charset="0"/>
                <a:ea typeface="Museo Sans For Dell" pitchFamily="2" charset="0"/>
              </a:defRPr>
            </a:lvl2pPr>
            <a:lvl3pPr marL="909638" indent="-220663" algn="l" rtl="0" eaLnBrk="1" fontAlgn="base" hangingPunct="1">
              <a:lnSpc>
                <a:spcPct val="100000"/>
              </a:lnSpc>
              <a:spcBef>
                <a:spcPts val="300"/>
              </a:spcBef>
              <a:spcAft>
                <a:spcPts val="0"/>
              </a:spcAft>
              <a:buClr>
                <a:srgbClr val="AAAAAA"/>
              </a:buClr>
              <a:buFont typeface="Museo Sans For Dell" pitchFamily="2" charset="0"/>
              <a:buChar char="›"/>
              <a:defRPr sz="1000" baseline="0">
                <a:solidFill>
                  <a:schemeClr val="bg2"/>
                </a:solidFill>
                <a:latin typeface="Museo Sans For Dell" pitchFamily="2" charset="0"/>
                <a:ea typeface="Museo Sans For Dell" pitchFamily="2" charset="0"/>
              </a:defRPr>
            </a:lvl3pPr>
            <a:lvl4pPr marL="1246188" indent="-222250" algn="l" rtl="0" eaLnBrk="1" fontAlgn="base" hangingPunct="1">
              <a:lnSpc>
                <a:spcPct val="90000"/>
              </a:lnSpc>
              <a:spcBef>
                <a:spcPts val="300"/>
              </a:spcBef>
              <a:spcAft>
                <a:spcPts val="0"/>
              </a:spcAft>
              <a:buClr>
                <a:srgbClr val="AAAAAA"/>
              </a:buClr>
              <a:buFont typeface="Courier New" panose="02070309020205020404" pitchFamily="49" charset="0"/>
              <a:buChar char="o"/>
              <a:defRPr sz="1000" baseline="0">
                <a:solidFill>
                  <a:schemeClr val="bg2"/>
                </a:solidFill>
                <a:latin typeface="Museo Sans For Dell" pitchFamily="2" charset="0"/>
                <a:ea typeface="Museo Sans For Dell" pitchFamily="2" charset="0"/>
              </a:defRPr>
            </a:lvl4pPr>
            <a:lvl5pPr marL="1608138" indent="-236538" algn="l" rtl="0" eaLnBrk="1" fontAlgn="base" hangingPunct="1">
              <a:lnSpc>
                <a:spcPct val="90000"/>
              </a:lnSpc>
              <a:spcBef>
                <a:spcPts val="300"/>
              </a:spcBef>
              <a:spcAft>
                <a:spcPts val="0"/>
              </a:spcAft>
              <a:buClr>
                <a:srgbClr val="AAAAAA"/>
              </a:buClr>
              <a:buFont typeface="Museo For Dell 300" pitchFamily="50" charset="0"/>
              <a:buChar char="–"/>
              <a:defRPr sz="1200">
                <a:solidFill>
                  <a:schemeClr val="tx1"/>
                </a:solidFill>
                <a:latin typeface="Museo Sans For Dell" pitchFamily="2" charset="0"/>
                <a:ea typeface="Museo Sans For Dell" pitchFamily="2" charset="0"/>
              </a:defRPr>
            </a:lvl5pPr>
            <a:lvl6pPr marL="2065338" indent="-236538" algn="l" rtl="0" eaLnBrk="1" fontAlgn="base" hangingPunct="1">
              <a:lnSpc>
                <a:spcPct val="95000"/>
              </a:lnSpc>
              <a:spcBef>
                <a:spcPct val="30000"/>
              </a:spcBef>
              <a:spcAft>
                <a:spcPct val="0"/>
              </a:spcAft>
              <a:buClr>
                <a:schemeClr val="accent1"/>
              </a:buClr>
              <a:buFont typeface="Arial" charset="0"/>
              <a:buChar char="–"/>
              <a:defRPr sz="1800">
                <a:solidFill>
                  <a:schemeClr val="accent1"/>
                </a:solidFill>
                <a:latin typeface="+mn-lt"/>
              </a:defRPr>
            </a:lvl6pPr>
            <a:lvl7pPr marL="2522538" indent="-236538" algn="l" rtl="0" eaLnBrk="1" fontAlgn="base" hangingPunct="1">
              <a:lnSpc>
                <a:spcPct val="95000"/>
              </a:lnSpc>
              <a:spcBef>
                <a:spcPct val="30000"/>
              </a:spcBef>
              <a:spcAft>
                <a:spcPct val="0"/>
              </a:spcAft>
              <a:buClr>
                <a:schemeClr val="accent1"/>
              </a:buClr>
              <a:buFont typeface="Arial" charset="0"/>
              <a:buChar char="–"/>
              <a:defRPr sz="1800">
                <a:solidFill>
                  <a:schemeClr val="accent1"/>
                </a:solidFill>
                <a:latin typeface="+mn-lt"/>
              </a:defRPr>
            </a:lvl7pPr>
            <a:lvl8pPr marL="2979738" indent="-236538" algn="l" rtl="0" eaLnBrk="1" fontAlgn="base" hangingPunct="1">
              <a:lnSpc>
                <a:spcPct val="95000"/>
              </a:lnSpc>
              <a:spcBef>
                <a:spcPct val="30000"/>
              </a:spcBef>
              <a:spcAft>
                <a:spcPct val="0"/>
              </a:spcAft>
              <a:buClr>
                <a:schemeClr val="accent1"/>
              </a:buClr>
              <a:buFont typeface="Arial" charset="0"/>
              <a:buChar char="–"/>
              <a:defRPr sz="1800">
                <a:solidFill>
                  <a:schemeClr val="accent1"/>
                </a:solidFill>
                <a:latin typeface="+mn-lt"/>
              </a:defRPr>
            </a:lvl8pPr>
            <a:lvl9pPr marL="3436938" indent="-236538" algn="l" rtl="0" eaLnBrk="1" fontAlgn="base" hangingPunct="1">
              <a:lnSpc>
                <a:spcPct val="95000"/>
              </a:lnSpc>
              <a:spcBef>
                <a:spcPct val="30000"/>
              </a:spcBef>
              <a:spcAft>
                <a:spcPct val="0"/>
              </a:spcAft>
              <a:buClr>
                <a:schemeClr val="accent1"/>
              </a:buClr>
              <a:buFont typeface="Arial" charset="0"/>
              <a:buChar char="–"/>
              <a:defRPr sz="1800">
                <a:solidFill>
                  <a:schemeClr val="accent1"/>
                </a:solidFill>
                <a:latin typeface="+mn-lt"/>
              </a:defRPr>
            </a:lvl9pPr>
          </a:lstStyle>
          <a:p>
            <a:pPr>
              <a:lnSpc>
                <a:spcPct val="70000"/>
              </a:lnSpc>
              <a:spcBef>
                <a:spcPts val="0"/>
              </a:spcBef>
              <a:buClr>
                <a:schemeClr val="accent1"/>
              </a:buClr>
              <a:buSzPct val="25000"/>
              <a:buFont typeface="Arial"/>
              <a:buNone/>
            </a:pPr>
            <a:endParaRPr lang="en-US" kern="0" dirty="0">
              <a:solidFill>
                <a:schemeClr val="dk2"/>
              </a:solidFill>
              <a:latin typeface="Museo For Dell" panose="02000000000000000000" pitchFamily="2" charset="0"/>
              <a:ea typeface="Consolas"/>
              <a:cs typeface="Consolas"/>
              <a:sym typeface="Consolas"/>
            </a:endParaRPr>
          </a:p>
          <a:p>
            <a:pPr>
              <a:lnSpc>
                <a:spcPct val="70000"/>
              </a:lnSpc>
              <a:spcBef>
                <a:spcPts val="0"/>
              </a:spcBef>
              <a:buClr>
                <a:schemeClr val="accent1"/>
              </a:buClr>
              <a:buSzPct val="25000"/>
              <a:buFont typeface="Arial"/>
              <a:buNone/>
            </a:pPr>
            <a:r>
              <a:rPr lang="en-US" sz="1600" b="0" u="sng" kern="0" dirty="0">
                <a:solidFill>
                  <a:schemeClr val="tx1"/>
                </a:solidFill>
                <a:latin typeface="Helvetica" panose="020B0604020202020204" pitchFamily="34" charset="0"/>
                <a:ea typeface="Consolas"/>
                <a:cs typeface="Helvetica" panose="020B0604020202020204" pitchFamily="34" charset="0"/>
                <a:sym typeface="Consolas"/>
              </a:rPr>
              <a:t>Pulling </a:t>
            </a:r>
            <a:r>
              <a:rPr lang="en-US" sz="1600" b="0" u="sng" kern="0" dirty="0" err="1">
                <a:solidFill>
                  <a:schemeClr val="tx1"/>
                </a:solidFill>
                <a:latin typeface="Helvetica" panose="020B0604020202020204" pitchFamily="34" charset="0"/>
                <a:ea typeface="Consolas"/>
                <a:cs typeface="Helvetica" panose="020B0604020202020204" pitchFamily="34" charset="0"/>
                <a:sym typeface="Consolas"/>
              </a:rPr>
              <a:t>Docker</a:t>
            </a:r>
            <a:r>
              <a:rPr lang="en-US" sz="1600" b="0" u="sng" kern="0" dirty="0">
                <a:solidFill>
                  <a:schemeClr val="tx1"/>
                </a:solidFill>
                <a:latin typeface="Helvetica" panose="020B0604020202020204" pitchFamily="34" charset="0"/>
                <a:ea typeface="Consolas"/>
                <a:cs typeface="Helvetica" panose="020B0604020202020204" pitchFamily="34" charset="0"/>
                <a:sym typeface="Consolas"/>
              </a:rPr>
              <a:t> Image</a:t>
            </a:r>
          </a:p>
          <a:p>
            <a:pPr>
              <a:lnSpc>
                <a:spcPct val="70000"/>
              </a:lnSpc>
              <a:spcBef>
                <a:spcPts val="0"/>
              </a:spcBef>
              <a:buClr>
                <a:schemeClr val="accent1"/>
              </a:buClr>
              <a:buSzPct val="25000"/>
              <a:buFont typeface="Arial"/>
              <a:buNone/>
            </a:pPr>
            <a:endParaRPr lang="en-US" sz="1600" b="0" kern="0" dirty="0">
              <a:solidFill>
                <a:schemeClr val="dk2"/>
              </a:solidFill>
              <a:latin typeface="Helvetica" panose="020B0604020202020204" pitchFamily="34" charset="0"/>
              <a:ea typeface="Consolas"/>
              <a:cs typeface="Helvetica" panose="020B0604020202020204" pitchFamily="34" charset="0"/>
              <a:sym typeface="Consolas"/>
            </a:endParaRPr>
          </a:p>
          <a:p>
            <a:pPr>
              <a:lnSpc>
                <a:spcPct val="70000"/>
              </a:lnSpc>
              <a:spcBef>
                <a:spcPts val="0"/>
              </a:spcBef>
              <a:buClr>
                <a:schemeClr val="accent1"/>
              </a:buClr>
              <a:buSzPct val="25000"/>
              <a:buFont typeface="Arial"/>
              <a:buNone/>
            </a:pPr>
            <a:r>
              <a:rPr lang="en-US" sz="1600" b="0" kern="0" dirty="0">
                <a:solidFill>
                  <a:schemeClr val="dk2"/>
                </a:solidFill>
                <a:latin typeface="Helvetica" panose="020B0604020202020204" pitchFamily="34" charset="0"/>
                <a:ea typeface="Consolas"/>
                <a:cs typeface="Helvetica" panose="020B0604020202020204" pitchFamily="34" charset="0"/>
                <a:sym typeface="Consolas"/>
              </a:rPr>
              <a:t>$ </a:t>
            </a:r>
            <a:r>
              <a:rPr lang="en-US" sz="1600" b="0" kern="0" dirty="0" err="1">
                <a:solidFill>
                  <a:srgbClr val="002060"/>
                </a:solidFill>
                <a:latin typeface="Helvetica" panose="020B0604020202020204" pitchFamily="34" charset="0"/>
                <a:ea typeface="Consolas"/>
                <a:cs typeface="Helvetica" panose="020B0604020202020204" pitchFamily="34" charset="0"/>
                <a:sym typeface="Consolas"/>
              </a:rPr>
              <a:t>docker</a:t>
            </a:r>
            <a:r>
              <a:rPr lang="en-US" sz="1600" b="0" kern="0" dirty="0">
                <a:solidFill>
                  <a:srgbClr val="002060"/>
                </a:solidFill>
                <a:latin typeface="Helvetica" panose="020B0604020202020204" pitchFamily="34" charset="0"/>
                <a:ea typeface="Consolas"/>
                <a:cs typeface="Helvetica" panose="020B0604020202020204" pitchFamily="34" charset="0"/>
                <a:sym typeface="Consolas"/>
              </a:rPr>
              <a:t> pull </a:t>
            </a:r>
            <a:r>
              <a:rPr lang="en-US" sz="1600" b="0" kern="0" dirty="0" err="1">
                <a:solidFill>
                  <a:srgbClr val="002060"/>
                </a:solidFill>
                <a:latin typeface="Helvetica" panose="020B0604020202020204" pitchFamily="34" charset="0"/>
                <a:ea typeface="Consolas"/>
                <a:cs typeface="Helvetica" panose="020B0604020202020204" pitchFamily="34" charset="0"/>
                <a:sym typeface="Consolas"/>
              </a:rPr>
              <a:t>ajeetraina</a:t>
            </a:r>
            <a:r>
              <a:rPr lang="en-US" sz="1600" b="0" kern="0" dirty="0">
                <a:solidFill>
                  <a:srgbClr val="002060"/>
                </a:solidFill>
                <a:latin typeface="Helvetica" panose="020B0604020202020204" pitchFamily="34" charset="0"/>
                <a:ea typeface="Consolas"/>
                <a:cs typeface="Helvetica" panose="020B0604020202020204" pitchFamily="34" charset="0"/>
                <a:sym typeface="Consolas"/>
              </a:rPr>
              <a:t>/</a:t>
            </a:r>
            <a:r>
              <a:rPr lang="en-US" sz="1600" b="0" kern="0" dirty="0" err="1">
                <a:solidFill>
                  <a:srgbClr val="002060"/>
                </a:solidFill>
                <a:latin typeface="Helvetica" panose="020B0604020202020204" pitchFamily="34" charset="0"/>
                <a:ea typeface="Consolas"/>
                <a:cs typeface="Helvetica" panose="020B0604020202020204" pitchFamily="34" charset="0"/>
                <a:sym typeface="Consolas"/>
              </a:rPr>
              <a:t>hellowhale</a:t>
            </a:r>
            <a:endParaRPr lang="en-US" sz="1600" b="0" kern="0" dirty="0">
              <a:solidFill>
                <a:srgbClr val="002060"/>
              </a:solidFill>
              <a:latin typeface="Helvetica" panose="020B0604020202020204" pitchFamily="34" charset="0"/>
              <a:ea typeface="Consolas"/>
              <a:cs typeface="Helvetica" panose="020B0604020202020204" pitchFamily="34" charset="0"/>
              <a:sym typeface="Consolas"/>
            </a:endParaRPr>
          </a:p>
          <a:p>
            <a:pPr>
              <a:lnSpc>
                <a:spcPct val="70000"/>
              </a:lnSpc>
              <a:spcBef>
                <a:spcPts val="0"/>
              </a:spcBef>
              <a:buClr>
                <a:schemeClr val="accent1"/>
              </a:buClr>
              <a:buSzPct val="25000"/>
              <a:buFont typeface="Arial"/>
              <a:buNone/>
            </a:pPr>
            <a:endParaRPr lang="en-US" sz="1600" b="0" kern="0" dirty="0">
              <a:solidFill>
                <a:srgbClr val="002060"/>
              </a:solidFill>
              <a:latin typeface="Helvetica" panose="020B0604020202020204" pitchFamily="34" charset="0"/>
              <a:ea typeface="Consolas"/>
              <a:cs typeface="Helvetica" panose="020B0604020202020204" pitchFamily="34" charset="0"/>
              <a:sym typeface="Consolas"/>
            </a:endParaRPr>
          </a:p>
          <a:p>
            <a:pPr>
              <a:lnSpc>
                <a:spcPct val="70000"/>
              </a:lnSpc>
              <a:spcBef>
                <a:spcPts val="0"/>
              </a:spcBef>
              <a:buClr>
                <a:schemeClr val="accent1"/>
              </a:buClr>
              <a:buSzPct val="25000"/>
              <a:buFont typeface="Arial"/>
              <a:buNone/>
            </a:pPr>
            <a:endParaRPr lang="en-US" sz="1600" b="0" kern="0" dirty="0">
              <a:solidFill>
                <a:srgbClr val="002060"/>
              </a:solidFill>
              <a:latin typeface="Helvetica" panose="020B0604020202020204" pitchFamily="34" charset="0"/>
              <a:ea typeface="Consolas"/>
              <a:cs typeface="Helvetica" panose="020B0604020202020204" pitchFamily="34" charset="0"/>
              <a:sym typeface="Consolas"/>
            </a:endParaRPr>
          </a:p>
          <a:p>
            <a:pPr>
              <a:lnSpc>
                <a:spcPct val="70000"/>
              </a:lnSpc>
              <a:spcBef>
                <a:spcPts val="0"/>
              </a:spcBef>
              <a:buClr>
                <a:schemeClr val="accent1"/>
              </a:buClr>
              <a:buSzPct val="25000"/>
              <a:buFont typeface="Arial"/>
              <a:buNone/>
            </a:pPr>
            <a:endParaRPr lang="en-US" sz="1600" b="0" u="sng" kern="0" dirty="0">
              <a:solidFill>
                <a:schemeClr val="tx1"/>
              </a:solidFill>
              <a:latin typeface="Helvetica" panose="020B0604020202020204" pitchFamily="34" charset="0"/>
              <a:ea typeface="Consolas"/>
              <a:cs typeface="Helvetica" panose="020B0604020202020204" pitchFamily="34" charset="0"/>
              <a:sym typeface="Consolas"/>
            </a:endParaRPr>
          </a:p>
          <a:p>
            <a:pPr>
              <a:lnSpc>
                <a:spcPct val="70000"/>
              </a:lnSpc>
              <a:spcBef>
                <a:spcPts val="0"/>
              </a:spcBef>
              <a:buClr>
                <a:schemeClr val="accent1"/>
              </a:buClr>
              <a:buSzPct val="25000"/>
              <a:buFont typeface="Arial"/>
              <a:buNone/>
            </a:pPr>
            <a:r>
              <a:rPr lang="en-US" sz="1600" b="0" u="sng" kern="0" dirty="0">
                <a:solidFill>
                  <a:schemeClr val="tx1"/>
                </a:solidFill>
                <a:latin typeface="Helvetica" panose="020B0604020202020204" pitchFamily="34" charset="0"/>
                <a:ea typeface="Consolas"/>
                <a:cs typeface="Helvetica" panose="020B0604020202020204" pitchFamily="34" charset="0"/>
                <a:sym typeface="Consolas"/>
              </a:rPr>
              <a:t>Listing out </a:t>
            </a:r>
            <a:r>
              <a:rPr lang="en-US" sz="1600" b="0" u="sng" kern="0" dirty="0" err="1">
                <a:solidFill>
                  <a:schemeClr val="tx1"/>
                </a:solidFill>
                <a:latin typeface="Helvetica" panose="020B0604020202020204" pitchFamily="34" charset="0"/>
                <a:ea typeface="Consolas"/>
                <a:cs typeface="Helvetica" panose="020B0604020202020204" pitchFamily="34" charset="0"/>
                <a:sym typeface="Consolas"/>
              </a:rPr>
              <a:t>Docker</a:t>
            </a:r>
            <a:r>
              <a:rPr lang="en-US" sz="1600" b="0" u="sng" kern="0" dirty="0">
                <a:solidFill>
                  <a:schemeClr val="tx1"/>
                </a:solidFill>
                <a:latin typeface="Helvetica" panose="020B0604020202020204" pitchFamily="34" charset="0"/>
                <a:ea typeface="Consolas"/>
                <a:cs typeface="Helvetica" panose="020B0604020202020204" pitchFamily="34" charset="0"/>
                <a:sym typeface="Consolas"/>
              </a:rPr>
              <a:t> Images</a:t>
            </a:r>
            <a:br>
              <a:rPr lang="en-US" sz="1600" b="0" kern="0" dirty="0">
                <a:solidFill>
                  <a:srgbClr val="002060"/>
                </a:solidFill>
                <a:latin typeface="Helvetica" panose="020B0604020202020204" pitchFamily="34" charset="0"/>
                <a:ea typeface="Consolas"/>
                <a:cs typeface="Helvetica" panose="020B0604020202020204" pitchFamily="34" charset="0"/>
                <a:sym typeface="Consolas"/>
              </a:rPr>
            </a:br>
            <a:endParaRPr lang="en-US" sz="1600" b="0" kern="0" dirty="0">
              <a:solidFill>
                <a:srgbClr val="002060"/>
              </a:solidFill>
              <a:latin typeface="Helvetica" panose="020B0604020202020204" pitchFamily="34" charset="0"/>
              <a:ea typeface="Consolas"/>
              <a:cs typeface="Helvetica" panose="020B0604020202020204" pitchFamily="34" charset="0"/>
              <a:sym typeface="Consolas"/>
            </a:endParaRPr>
          </a:p>
          <a:p>
            <a:pPr>
              <a:lnSpc>
                <a:spcPct val="70000"/>
              </a:lnSpc>
              <a:spcBef>
                <a:spcPts val="0"/>
              </a:spcBef>
              <a:buClr>
                <a:schemeClr val="accent1"/>
              </a:buClr>
              <a:buSzPct val="25000"/>
              <a:buFont typeface="Arial"/>
              <a:buNone/>
            </a:pPr>
            <a:r>
              <a:rPr lang="en-US" sz="1600" b="0" kern="0" dirty="0">
                <a:solidFill>
                  <a:srgbClr val="002060"/>
                </a:solidFill>
                <a:latin typeface="Helvetica" panose="020B0604020202020204" pitchFamily="34" charset="0"/>
                <a:ea typeface="Consolas"/>
                <a:cs typeface="Helvetica" panose="020B0604020202020204" pitchFamily="34" charset="0"/>
                <a:sym typeface="Consolas"/>
              </a:rPr>
              <a:t>$ </a:t>
            </a:r>
            <a:r>
              <a:rPr lang="en-US" sz="1600" b="0" kern="0" dirty="0" err="1">
                <a:solidFill>
                  <a:srgbClr val="002060"/>
                </a:solidFill>
                <a:latin typeface="Helvetica" panose="020B0604020202020204" pitchFamily="34" charset="0"/>
                <a:ea typeface="Consolas"/>
                <a:cs typeface="Helvetica" panose="020B0604020202020204" pitchFamily="34" charset="0"/>
                <a:sym typeface="Consolas"/>
              </a:rPr>
              <a:t>docker</a:t>
            </a:r>
            <a:r>
              <a:rPr lang="en-US" sz="1600" b="0" kern="0" dirty="0">
                <a:solidFill>
                  <a:srgbClr val="002060"/>
                </a:solidFill>
                <a:latin typeface="Helvetica" panose="020B0604020202020204" pitchFamily="34" charset="0"/>
                <a:ea typeface="Consolas"/>
                <a:cs typeface="Helvetica" panose="020B0604020202020204" pitchFamily="34" charset="0"/>
                <a:sym typeface="Consolas"/>
              </a:rPr>
              <a:t> image </a:t>
            </a:r>
            <a:r>
              <a:rPr lang="en-US" sz="1600" b="0" kern="0" dirty="0" err="1">
                <a:solidFill>
                  <a:srgbClr val="002060"/>
                </a:solidFill>
                <a:latin typeface="Helvetica" panose="020B0604020202020204" pitchFamily="34" charset="0"/>
                <a:ea typeface="Consolas"/>
                <a:cs typeface="Helvetica" panose="020B0604020202020204" pitchFamily="34" charset="0"/>
                <a:sym typeface="Consolas"/>
              </a:rPr>
              <a:t>ls</a:t>
            </a:r>
            <a:endParaRPr lang="en-US" sz="1600" b="0" kern="0" dirty="0">
              <a:solidFill>
                <a:srgbClr val="002060"/>
              </a:solidFill>
              <a:latin typeface="Helvetica" panose="020B0604020202020204" pitchFamily="34" charset="0"/>
              <a:ea typeface="Consolas"/>
              <a:cs typeface="Helvetica" panose="020B0604020202020204" pitchFamily="34" charset="0"/>
              <a:sym typeface="Consolas"/>
            </a:endParaRPr>
          </a:p>
          <a:p>
            <a:pPr>
              <a:lnSpc>
                <a:spcPct val="70000"/>
              </a:lnSpc>
              <a:spcBef>
                <a:spcPts val="750"/>
              </a:spcBef>
              <a:buClr>
                <a:schemeClr val="accent1"/>
              </a:buClr>
              <a:buSzPct val="25000"/>
              <a:buFont typeface="Arial"/>
              <a:buNone/>
            </a:pPr>
            <a:endParaRPr lang="en-US" sz="1600" b="0" kern="0" dirty="0">
              <a:solidFill>
                <a:srgbClr val="002060"/>
              </a:solidFill>
              <a:latin typeface="Helvetica" panose="020B0604020202020204" pitchFamily="34" charset="0"/>
              <a:ea typeface="Consolas"/>
              <a:cs typeface="Helvetica" panose="020B0604020202020204" pitchFamily="34" charset="0"/>
              <a:sym typeface="Consolas"/>
            </a:endParaRPr>
          </a:p>
          <a:p>
            <a:pPr>
              <a:lnSpc>
                <a:spcPct val="70000"/>
              </a:lnSpc>
              <a:spcBef>
                <a:spcPts val="750"/>
              </a:spcBef>
              <a:buClr>
                <a:schemeClr val="accent1"/>
              </a:buClr>
              <a:buSzPct val="25000"/>
              <a:buFont typeface="Arial"/>
              <a:buNone/>
            </a:pPr>
            <a:r>
              <a:rPr lang="en-US" sz="1600" b="0" u="sng" kern="0" dirty="0">
                <a:solidFill>
                  <a:schemeClr val="tx1"/>
                </a:solidFill>
                <a:latin typeface="Helvetica" panose="020B0604020202020204" pitchFamily="34" charset="0"/>
                <a:ea typeface="Consolas"/>
                <a:cs typeface="Helvetica" panose="020B0604020202020204" pitchFamily="34" charset="0"/>
                <a:sym typeface="Consolas"/>
              </a:rPr>
              <a:t>Running Docker Containers</a:t>
            </a:r>
            <a:br>
              <a:rPr lang="en-US" sz="1600" b="0" kern="0" dirty="0">
                <a:solidFill>
                  <a:srgbClr val="002060"/>
                </a:solidFill>
                <a:latin typeface="Helvetica" panose="020B0604020202020204" pitchFamily="34" charset="0"/>
                <a:ea typeface="Consolas"/>
                <a:cs typeface="Helvetica" panose="020B0604020202020204" pitchFamily="34" charset="0"/>
                <a:sym typeface="Consolas"/>
              </a:rPr>
            </a:br>
            <a:br>
              <a:rPr lang="en-US" sz="1600" b="0" kern="0" dirty="0">
                <a:solidFill>
                  <a:srgbClr val="002060"/>
                </a:solidFill>
                <a:latin typeface="Helvetica" panose="020B0604020202020204" pitchFamily="34" charset="0"/>
                <a:ea typeface="Consolas"/>
                <a:cs typeface="Helvetica" panose="020B0604020202020204" pitchFamily="34" charset="0"/>
                <a:sym typeface="Consolas"/>
              </a:rPr>
            </a:br>
            <a:r>
              <a:rPr lang="en-US" sz="1600" b="0" kern="0" dirty="0">
                <a:solidFill>
                  <a:srgbClr val="002060"/>
                </a:solidFill>
                <a:latin typeface="Helvetica" panose="020B0604020202020204" pitchFamily="34" charset="0"/>
                <a:ea typeface="Consolas"/>
                <a:cs typeface="Helvetica" panose="020B0604020202020204" pitchFamily="34" charset="0"/>
                <a:sym typeface="Consolas"/>
              </a:rPr>
              <a:t>$ </a:t>
            </a:r>
            <a:r>
              <a:rPr lang="en-US" sz="1600" b="0" kern="0" dirty="0" err="1">
                <a:solidFill>
                  <a:srgbClr val="002060"/>
                </a:solidFill>
                <a:latin typeface="Helvetica" panose="020B0604020202020204" pitchFamily="34" charset="0"/>
                <a:ea typeface="Consolas"/>
                <a:cs typeface="Helvetica" panose="020B0604020202020204" pitchFamily="34" charset="0"/>
                <a:sym typeface="Consolas"/>
              </a:rPr>
              <a:t>docker</a:t>
            </a:r>
            <a:r>
              <a:rPr lang="en-US" sz="1600" b="0" kern="0" dirty="0">
                <a:solidFill>
                  <a:srgbClr val="002060"/>
                </a:solidFill>
                <a:latin typeface="Helvetica" panose="020B0604020202020204" pitchFamily="34" charset="0"/>
                <a:ea typeface="Consolas"/>
                <a:cs typeface="Helvetica" panose="020B0604020202020204" pitchFamily="34" charset="0"/>
                <a:sym typeface="Consolas"/>
              </a:rPr>
              <a:t> run –d –p 5000:5000 –-name </a:t>
            </a:r>
            <a:r>
              <a:rPr lang="en-US" sz="1600" b="0" kern="0" dirty="0" err="1">
                <a:solidFill>
                  <a:srgbClr val="002060"/>
                </a:solidFill>
                <a:latin typeface="Helvetica" panose="020B0604020202020204" pitchFamily="34" charset="0"/>
                <a:ea typeface="Consolas"/>
                <a:cs typeface="Helvetica" panose="020B0604020202020204" pitchFamily="34" charset="0"/>
                <a:sym typeface="Consolas"/>
              </a:rPr>
              <a:t>hellowhale</a:t>
            </a:r>
            <a:r>
              <a:rPr lang="en-US" sz="1600" b="0" kern="0" dirty="0">
                <a:solidFill>
                  <a:srgbClr val="002060"/>
                </a:solidFill>
                <a:latin typeface="Helvetica" panose="020B0604020202020204" pitchFamily="34" charset="0"/>
                <a:ea typeface="Consolas"/>
                <a:cs typeface="Helvetica" panose="020B0604020202020204" pitchFamily="34" charset="0"/>
                <a:sym typeface="Consolas"/>
              </a:rPr>
              <a:t> </a:t>
            </a:r>
            <a:r>
              <a:rPr lang="en-US" sz="1600" b="0" kern="0" dirty="0" err="1">
                <a:solidFill>
                  <a:srgbClr val="002060"/>
                </a:solidFill>
                <a:latin typeface="Helvetica" panose="020B0604020202020204" pitchFamily="34" charset="0"/>
                <a:ea typeface="Consolas"/>
                <a:cs typeface="Helvetica" panose="020B0604020202020204" pitchFamily="34" charset="0"/>
                <a:sym typeface="Consolas"/>
              </a:rPr>
              <a:t>ajeetraina</a:t>
            </a:r>
            <a:r>
              <a:rPr lang="en-US" sz="1600" b="0" kern="0" dirty="0">
                <a:solidFill>
                  <a:srgbClr val="002060"/>
                </a:solidFill>
                <a:latin typeface="Helvetica" panose="020B0604020202020204" pitchFamily="34" charset="0"/>
                <a:ea typeface="Consolas"/>
                <a:cs typeface="Helvetica" panose="020B0604020202020204" pitchFamily="34" charset="0"/>
                <a:sym typeface="Consolas"/>
              </a:rPr>
              <a:t>/</a:t>
            </a:r>
            <a:r>
              <a:rPr lang="en-US" sz="1600" b="0" kern="0" dirty="0" err="1">
                <a:solidFill>
                  <a:srgbClr val="002060"/>
                </a:solidFill>
                <a:latin typeface="Helvetica" panose="020B0604020202020204" pitchFamily="34" charset="0"/>
                <a:ea typeface="Consolas"/>
                <a:cs typeface="Helvetica" panose="020B0604020202020204" pitchFamily="34" charset="0"/>
                <a:sym typeface="Consolas"/>
              </a:rPr>
              <a:t>hellowhale</a:t>
            </a:r>
            <a:br>
              <a:rPr lang="en-US" sz="1600" b="0" kern="0" dirty="0">
                <a:solidFill>
                  <a:srgbClr val="002060"/>
                </a:solidFill>
                <a:latin typeface="Helvetica" panose="020B0604020202020204" pitchFamily="34" charset="0"/>
                <a:ea typeface="Consolas"/>
                <a:cs typeface="Helvetica" panose="020B0604020202020204" pitchFamily="34" charset="0"/>
                <a:sym typeface="Consolas"/>
              </a:rPr>
            </a:br>
            <a:endParaRPr lang="en-US" sz="1600" b="0" kern="0" dirty="0">
              <a:solidFill>
                <a:srgbClr val="002060"/>
              </a:solidFill>
              <a:latin typeface="Helvetica" panose="020B0604020202020204" pitchFamily="34" charset="0"/>
              <a:ea typeface="Consolas"/>
              <a:cs typeface="Helvetica" panose="020B0604020202020204" pitchFamily="34" charset="0"/>
              <a:sym typeface="Consolas"/>
            </a:endParaRPr>
          </a:p>
          <a:p>
            <a:pPr>
              <a:lnSpc>
                <a:spcPct val="70000"/>
              </a:lnSpc>
              <a:spcBef>
                <a:spcPts val="750"/>
              </a:spcBef>
              <a:buClr>
                <a:schemeClr val="accent1"/>
              </a:buClr>
              <a:buSzPct val="25000"/>
              <a:buFont typeface="Arial"/>
              <a:buNone/>
            </a:pPr>
            <a:endParaRPr lang="en-US" sz="1600" b="0" kern="0" dirty="0">
              <a:solidFill>
                <a:srgbClr val="002060"/>
              </a:solidFill>
              <a:latin typeface="Helvetica" panose="020B0604020202020204" pitchFamily="34" charset="0"/>
              <a:ea typeface="Consolas"/>
              <a:cs typeface="Helvetica" panose="020B0604020202020204" pitchFamily="34" charset="0"/>
              <a:sym typeface="Consolas"/>
            </a:endParaRPr>
          </a:p>
          <a:p>
            <a:pPr>
              <a:lnSpc>
                <a:spcPct val="70000"/>
              </a:lnSpc>
              <a:spcBef>
                <a:spcPts val="750"/>
              </a:spcBef>
              <a:buClr>
                <a:schemeClr val="accent1"/>
              </a:buClr>
              <a:buSzPct val="25000"/>
              <a:buFont typeface="Arial"/>
              <a:buNone/>
            </a:pPr>
            <a:r>
              <a:rPr lang="en-US" sz="1600" b="0" u="sng" kern="0" dirty="0">
                <a:solidFill>
                  <a:schemeClr val="tx1"/>
                </a:solidFill>
                <a:latin typeface="Helvetica" panose="020B0604020202020204" pitchFamily="34" charset="0"/>
                <a:ea typeface="Consolas"/>
                <a:cs typeface="Helvetica" panose="020B0604020202020204" pitchFamily="34" charset="0"/>
                <a:sym typeface="Consolas"/>
              </a:rPr>
              <a:t>Stopping the container</a:t>
            </a:r>
          </a:p>
          <a:p>
            <a:pPr>
              <a:lnSpc>
                <a:spcPct val="70000"/>
              </a:lnSpc>
              <a:spcBef>
                <a:spcPts val="750"/>
              </a:spcBef>
              <a:buClr>
                <a:schemeClr val="accent1"/>
              </a:buClr>
              <a:buSzPct val="25000"/>
              <a:buFont typeface="Arial"/>
              <a:buNone/>
            </a:pPr>
            <a:br>
              <a:rPr lang="en-US" sz="1600" b="0" kern="0" dirty="0">
                <a:solidFill>
                  <a:srgbClr val="002060"/>
                </a:solidFill>
                <a:latin typeface="Helvetica" panose="020B0604020202020204" pitchFamily="34" charset="0"/>
                <a:ea typeface="Consolas"/>
                <a:cs typeface="Helvetica" panose="020B0604020202020204" pitchFamily="34" charset="0"/>
                <a:sym typeface="Consolas"/>
              </a:rPr>
            </a:br>
            <a:r>
              <a:rPr lang="en-US" sz="1600" b="0" kern="0" dirty="0">
                <a:solidFill>
                  <a:srgbClr val="002060"/>
                </a:solidFill>
                <a:latin typeface="Helvetica" panose="020B0604020202020204" pitchFamily="34" charset="0"/>
                <a:ea typeface="Consolas"/>
                <a:cs typeface="Helvetica" panose="020B0604020202020204" pitchFamily="34" charset="0"/>
                <a:sym typeface="Consolas"/>
              </a:rPr>
              <a:t>$ </a:t>
            </a:r>
            <a:r>
              <a:rPr lang="en-US" sz="1600" b="0" kern="0" dirty="0" err="1">
                <a:solidFill>
                  <a:srgbClr val="002060"/>
                </a:solidFill>
                <a:latin typeface="Helvetica" panose="020B0604020202020204" pitchFamily="34" charset="0"/>
                <a:ea typeface="Consolas"/>
                <a:cs typeface="Helvetica" panose="020B0604020202020204" pitchFamily="34" charset="0"/>
                <a:sym typeface="Consolas"/>
              </a:rPr>
              <a:t>docker</a:t>
            </a:r>
            <a:r>
              <a:rPr lang="en-US" sz="1600" b="0" kern="0" dirty="0">
                <a:solidFill>
                  <a:srgbClr val="002060"/>
                </a:solidFill>
                <a:latin typeface="Helvetica" panose="020B0604020202020204" pitchFamily="34" charset="0"/>
                <a:ea typeface="Consolas"/>
                <a:cs typeface="Helvetica" panose="020B0604020202020204" pitchFamily="34" charset="0"/>
                <a:sym typeface="Consolas"/>
              </a:rPr>
              <a:t> stop </a:t>
            </a:r>
            <a:r>
              <a:rPr lang="en-US" sz="1600" b="0" kern="0" dirty="0" err="1">
                <a:solidFill>
                  <a:srgbClr val="002060"/>
                </a:solidFill>
                <a:latin typeface="Helvetica" panose="020B0604020202020204" pitchFamily="34" charset="0"/>
                <a:ea typeface="Consolas"/>
                <a:cs typeface="Helvetica" panose="020B0604020202020204" pitchFamily="34" charset="0"/>
                <a:sym typeface="Consolas"/>
              </a:rPr>
              <a:t>hellowhale</a:t>
            </a:r>
            <a:r>
              <a:rPr lang="en-US" sz="1600" b="0" kern="0" dirty="0">
                <a:solidFill>
                  <a:srgbClr val="002060"/>
                </a:solidFill>
                <a:latin typeface="Helvetica" panose="020B0604020202020204" pitchFamily="34" charset="0"/>
                <a:ea typeface="Consolas"/>
                <a:cs typeface="Helvetica" panose="020B0604020202020204" pitchFamily="34" charset="0"/>
                <a:sym typeface="Consolas"/>
              </a:rPr>
              <a:t> (or &lt;container id&gt;)</a:t>
            </a:r>
            <a:br>
              <a:rPr lang="en-US" kern="0" dirty="0">
                <a:solidFill>
                  <a:srgbClr val="002060"/>
                </a:solidFill>
                <a:latin typeface="Museo For Dell" panose="02000000000000000000" pitchFamily="2" charset="0"/>
                <a:ea typeface="Consolas"/>
                <a:cs typeface="Consolas"/>
                <a:sym typeface="Consolas"/>
              </a:rPr>
            </a:br>
            <a:endParaRPr lang="en-US" kern="0" dirty="0">
              <a:solidFill>
                <a:srgbClr val="002060"/>
              </a:solidFill>
              <a:latin typeface="Museo For Dell" panose="02000000000000000000" pitchFamily="2" charset="0"/>
              <a:ea typeface="Consolas"/>
              <a:cs typeface="Consolas"/>
              <a:sym typeface="Consolas"/>
            </a:endParaRPr>
          </a:p>
        </p:txBody>
      </p:sp>
      <p:pic>
        <p:nvPicPr>
          <p:cNvPr id="6" name="Picture 5"/>
          <p:cNvPicPr>
            <a:picLocks noChangeAspect="1"/>
          </p:cNvPicPr>
          <p:nvPr/>
        </p:nvPicPr>
        <p:blipFill>
          <a:blip r:embed="rId2"/>
          <a:stretch>
            <a:fillRect/>
          </a:stretch>
        </p:blipFill>
        <p:spPr>
          <a:xfrm>
            <a:off x="6832404" y="706103"/>
            <a:ext cx="4329239" cy="2360357"/>
          </a:xfrm>
          <a:prstGeom prst="rect">
            <a:avLst/>
          </a:prstGeom>
        </p:spPr>
      </p:pic>
      <p:pic>
        <p:nvPicPr>
          <p:cNvPr id="7" name="Picture 6"/>
          <p:cNvPicPr>
            <a:picLocks noChangeAspect="1"/>
          </p:cNvPicPr>
          <p:nvPr/>
        </p:nvPicPr>
        <p:blipFill>
          <a:blip r:embed="rId3"/>
          <a:stretch>
            <a:fillRect/>
          </a:stretch>
        </p:blipFill>
        <p:spPr>
          <a:xfrm>
            <a:off x="10876606" y="5961398"/>
            <a:ext cx="1308188" cy="796241"/>
          </a:xfrm>
          <a:prstGeom prst="rect">
            <a:avLst/>
          </a:prstGeom>
        </p:spPr>
      </p:pic>
    </p:spTree>
    <p:extLst>
      <p:ext uri="{BB962C8B-B14F-4D97-AF65-F5344CB8AC3E}">
        <p14:creationId xmlns:p14="http://schemas.microsoft.com/office/powerpoint/2010/main" val="3592295815"/>
      </p:ext>
    </p:extLst>
  </p:cSld>
  <p:clrMapOvr>
    <a:masterClrMapping/>
  </p:clrMapOvr>
  <p:transition spd="me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C251E0C-2BC8-F448-ACA7-036A4ECB403C}"/>
              </a:ext>
            </a:extLst>
          </p:cNvPr>
          <p:cNvSpPr>
            <a:spLocks noGrp="1"/>
          </p:cNvSpPr>
          <p:nvPr>
            <p:ph type="body" sz="quarter" idx="14"/>
          </p:nvPr>
        </p:nvSpPr>
        <p:spPr>
          <a:xfrm>
            <a:off x="4771520" y="2032237"/>
            <a:ext cx="7006350" cy="1704876"/>
          </a:xfrm>
        </p:spPr>
        <p:txBody>
          <a:bodyPr>
            <a:normAutofit fontScale="77500" lnSpcReduction="20000"/>
          </a:bodyPr>
          <a:lstStyle/>
          <a:p>
            <a:r>
              <a:rPr lang="en-US" dirty="0">
                <a:cs typeface="Helvetica" panose="020B0604020202020204" pitchFamily="34" charset="0"/>
              </a:rPr>
              <a:t>Docker Desktop Community Vs Docker Enterprise </a:t>
            </a:r>
          </a:p>
        </p:txBody>
      </p:sp>
      <p:pic>
        <p:nvPicPr>
          <p:cNvPr id="3" name="Picture 2"/>
          <p:cNvPicPr>
            <a:picLocks noChangeAspect="1"/>
          </p:cNvPicPr>
          <p:nvPr/>
        </p:nvPicPr>
        <p:blipFill>
          <a:blip r:embed="rId2"/>
          <a:stretch>
            <a:fillRect/>
          </a:stretch>
        </p:blipFill>
        <p:spPr>
          <a:xfrm>
            <a:off x="10845195" y="6077836"/>
            <a:ext cx="1220425" cy="813617"/>
          </a:xfrm>
          <a:prstGeom prst="rect">
            <a:avLst/>
          </a:prstGeom>
        </p:spPr>
      </p:pic>
    </p:spTree>
    <p:extLst>
      <p:ext uri="{BB962C8B-B14F-4D97-AF65-F5344CB8AC3E}">
        <p14:creationId xmlns:p14="http://schemas.microsoft.com/office/powerpoint/2010/main" val="1095034036"/>
      </p:ext>
    </p:extLst>
  </p:cSld>
  <p:clrMapOvr>
    <a:masterClrMapping/>
  </p:clrMapOvr>
  <p:transition spd="me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699770" y="2132961"/>
            <a:ext cx="2495550" cy="1571625"/>
          </a:xfrm>
          <a:prstGeom prst="rect">
            <a:avLst/>
          </a:prstGeom>
        </p:spPr>
      </p:pic>
      <p:pic>
        <p:nvPicPr>
          <p:cNvPr id="7" name="Picture 6"/>
          <p:cNvPicPr>
            <a:picLocks noChangeAspect="1"/>
          </p:cNvPicPr>
          <p:nvPr/>
        </p:nvPicPr>
        <p:blipFill>
          <a:blip r:embed="rId3"/>
          <a:stretch>
            <a:fillRect/>
          </a:stretch>
        </p:blipFill>
        <p:spPr>
          <a:xfrm>
            <a:off x="699770" y="3906837"/>
            <a:ext cx="4029075" cy="1228725"/>
          </a:xfrm>
          <a:prstGeom prst="rect">
            <a:avLst/>
          </a:prstGeom>
        </p:spPr>
      </p:pic>
      <p:pic>
        <p:nvPicPr>
          <p:cNvPr id="8" name="Picture 7"/>
          <p:cNvPicPr>
            <a:picLocks noChangeAspect="1"/>
          </p:cNvPicPr>
          <p:nvPr/>
        </p:nvPicPr>
        <p:blipFill>
          <a:blip r:embed="rId4"/>
          <a:stretch>
            <a:fillRect/>
          </a:stretch>
        </p:blipFill>
        <p:spPr>
          <a:xfrm>
            <a:off x="4728845" y="2378067"/>
            <a:ext cx="2333625" cy="962025"/>
          </a:xfrm>
          <a:prstGeom prst="rect">
            <a:avLst/>
          </a:prstGeom>
        </p:spPr>
      </p:pic>
      <p:pic>
        <p:nvPicPr>
          <p:cNvPr id="9" name="Picture 8"/>
          <p:cNvPicPr>
            <a:picLocks noChangeAspect="1"/>
          </p:cNvPicPr>
          <p:nvPr/>
        </p:nvPicPr>
        <p:blipFill>
          <a:blip r:embed="rId5"/>
          <a:stretch>
            <a:fillRect/>
          </a:stretch>
        </p:blipFill>
        <p:spPr>
          <a:xfrm>
            <a:off x="8124825" y="1577655"/>
            <a:ext cx="2343150" cy="981075"/>
          </a:xfrm>
          <a:prstGeom prst="rect">
            <a:avLst/>
          </a:prstGeom>
        </p:spPr>
      </p:pic>
      <p:pic>
        <p:nvPicPr>
          <p:cNvPr id="10" name="Picture 9"/>
          <p:cNvPicPr>
            <a:picLocks noChangeAspect="1"/>
          </p:cNvPicPr>
          <p:nvPr/>
        </p:nvPicPr>
        <p:blipFill>
          <a:blip r:embed="rId6"/>
          <a:stretch>
            <a:fillRect/>
          </a:stretch>
        </p:blipFill>
        <p:spPr>
          <a:xfrm>
            <a:off x="8124825" y="3340092"/>
            <a:ext cx="2352675" cy="895350"/>
          </a:xfrm>
          <a:prstGeom prst="rect">
            <a:avLst/>
          </a:prstGeom>
        </p:spPr>
      </p:pic>
      <p:sp>
        <p:nvSpPr>
          <p:cNvPr id="11" name="Title Here"/>
          <p:cNvSpPr txBox="1">
            <a:spLocks noGrp="1"/>
          </p:cNvSpPr>
          <p:nvPr>
            <p:ph type="body" idx="13"/>
          </p:nvPr>
        </p:nvSpPr>
        <p:spPr>
          <a:xfrm>
            <a:off x="865417" y="220472"/>
            <a:ext cx="10208983" cy="1262887"/>
          </a:xfrm>
          <a:prstGeom prst="rect">
            <a:avLst/>
          </a:prstGeom>
        </p:spPr>
        <p:txBody>
          <a:bodyPr>
            <a:normAutofit fontScale="92500" lnSpcReduction="10000"/>
          </a:bodyPr>
          <a:lstStyle/>
          <a:p>
            <a:r>
              <a:rPr lang="en-US" sz="5200" dirty="0">
                <a:solidFill>
                  <a:schemeClr val="accent2"/>
                </a:solidFill>
                <a:latin typeface="+mn-lt"/>
              </a:rPr>
              <a:t>Docker Community Edition</a:t>
            </a:r>
          </a:p>
          <a:p>
            <a:r>
              <a:rPr lang="en-US" sz="3200" dirty="0"/>
              <a:t>All in one development for Swarm and Kubernetes</a:t>
            </a:r>
            <a:endParaRPr dirty="0"/>
          </a:p>
        </p:txBody>
      </p:sp>
      <p:sp>
        <p:nvSpPr>
          <p:cNvPr id="12" name="Right Arrow 11"/>
          <p:cNvSpPr/>
          <p:nvPr/>
        </p:nvSpPr>
        <p:spPr>
          <a:xfrm>
            <a:off x="3596640" y="2653027"/>
            <a:ext cx="792480" cy="405133"/>
          </a:xfrm>
          <a:prstGeom prst="rightArrow">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3" name="Right Arrow 12"/>
          <p:cNvSpPr/>
          <p:nvPr/>
        </p:nvSpPr>
        <p:spPr>
          <a:xfrm rot="20032415">
            <a:off x="7315199" y="2005009"/>
            <a:ext cx="640080" cy="314960"/>
          </a:xfrm>
          <a:prstGeom prst="rightArrow">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4" name="Right Arrow 13"/>
          <p:cNvSpPr/>
          <p:nvPr/>
        </p:nvSpPr>
        <p:spPr>
          <a:xfrm rot="2255934">
            <a:off x="7237957" y="3424707"/>
            <a:ext cx="713374" cy="375920"/>
          </a:xfrm>
          <a:prstGeom prst="rightArrow">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5" name="Right Arrow 14"/>
          <p:cNvSpPr/>
          <p:nvPr/>
        </p:nvSpPr>
        <p:spPr>
          <a:xfrm rot="10800000">
            <a:off x="3565842" y="3015765"/>
            <a:ext cx="792480" cy="405133"/>
          </a:xfrm>
          <a:prstGeom prst="rightArrow">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pic>
        <p:nvPicPr>
          <p:cNvPr id="16" name="Picture 15"/>
          <p:cNvPicPr>
            <a:picLocks noChangeAspect="1"/>
          </p:cNvPicPr>
          <p:nvPr/>
        </p:nvPicPr>
        <p:blipFill>
          <a:blip r:embed="rId7"/>
          <a:stretch>
            <a:fillRect/>
          </a:stretch>
        </p:blipFill>
        <p:spPr>
          <a:xfrm>
            <a:off x="10876606" y="5961398"/>
            <a:ext cx="1308188" cy="796241"/>
          </a:xfrm>
          <a:prstGeom prst="rect">
            <a:avLst/>
          </a:prstGeom>
        </p:spPr>
      </p:pic>
    </p:spTree>
    <p:extLst>
      <p:ext uri="{BB962C8B-B14F-4D97-AF65-F5344CB8AC3E}">
        <p14:creationId xmlns:p14="http://schemas.microsoft.com/office/powerpoint/2010/main" val="2738175973"/>
      </p:ext>
    </p:extLst>
  </p:cSld>
  <p:clrMapOvr>
    <a:masterClrMapping/>
  </p:clrMapOvr>
  <p:transition spd="me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649516" y="975531"/>
            <a:ext cx="8461828" cy="396069"/>
          </a:xfrm>
        </p:spPr>
        <p:txBody>
          <a:bodyPr>
            <a:normAutofit fontScale="62500" lnSpcReduction="20000"/>
          </a:bodyPr>
          <a:lstStyle/>
          <a:p>
            <a:endParaRPr lang="en-US" sz="3200" b="1" dirty="0">
              <a:latin typeface="Helvetica Neue"/>
              <a:ea typeface="Helvetica Neue"/>
              <a:cs typeface="Helvetica Neue"/>
              <a:sym typeface="Helvetica Neue"/>
            </a:endParaRPr>
          </a:p>
          <a:p>
            <a:endParaRPr lang="en-US" sz="3200" dirty="0">
              <a:latin typeface="Helvetica Neue"/>
              <a:ea typeface="Helvetica Neue"/>
              <a:cs typeface="Helvetica Neue"/>
              <a:sym typeface="Helvetica Neue"/>
            </a:endParaRPr>
          </a:p>
          <a:p>
            <a:pPr marL="457200" indent="-457200">
              <a:buFontTx/>
              <a:buChar char="-"/>
            </a:pPr>
            <a:endParaRPr lang="en-US" dirty="0"/>
          </a:p>
          <a:p>
            <a:pPr marL="457200" indent="-457200">
              <a:buFontTx/>
              <a:buChar char="-"/>
            </a:pPr>
            <a:endParaRPr lang="en-US" dirty="0"/>
          </a:p>
          <a:p>
            <a:pPr marL="457200" indent="-457200">
              <a:buFontTx/>
              <a:buChar char="-"/>
            </a:pPr>
            <a:endParaRPr lang="en-US" dirty="0"/>
          </a:p>
        </p:txBody>
      </p:sp>
      <p:sp>
        <p:nvSpPr>
          <p:cNvPr id="3" name="Text Placeholder 2"/>
          <p:cNvSpPr>
            <a:spLocks noGrp="1"/>
          </p:cNvSpPr>
          <p:nvPr>
            <p:ph type="body" sz="quarter" idx="14"/>
          </p:nvPr>
        </p:nvSpPr>
        <p:spPr>
          <a:xfrm>
            <a:off x="1361444" y="307608"/>
            <a:ext cx="10124877" cy="932210"/>
          </a:xfrm>
        </p:spPr>
        <p:txBody>
          <a:bodyPr>
            <a:normAutofit fontScale="77500" lnSpcReduction="20000"/>
          </a:bodyPr>
          <a:lstStyle/>
          <a:p>
            <a:r>
              <a:rPr lang="en-US" dirty="0"/>
              <a:t>Docker Desktop Community  Vs Enterprise</a:t>
            </a:r>
          </a:p>
        </p:txBody>
      </p:sp>
      <p:graphicFrame>
        <p:nvGraphicFramePr>
          <p:cNvPr id="4" name="Table 3"/>
          <p:cNvGraphicFramePr>
            <a:graphicFrameLocks noGrp="1"/>
          </p:cNvGraphicFramePr>
          <p:nvPr>
            <p:extLst/>
          </p:nvPr>
        </p:nvGraphicFramePr>
        <p:xfrm>
          <a:off x="1759857" y="1069848"/>
          <a:ext cx="8127999" cy="4535424"/>
        </p:xfrm>
        <a:graphic>
          <a:graphicData uri="http://schemas.openxmlformats.org/drawingml/2006/table">
            <a:tbl>
              <a:tblPr firstRow="1" bandRow="1">
                <a:tableStyleId>{5940675A-B579-460E-94D1-54222C63F5DA}</a:tableStyleId>
              </a:tblPr>
              <a:tblGrid>
                <a:gridCol w="2931015">
                  <a:extLst>
                    <a:ext uri="{9D8B030D-6E8A-4147-A177-3AD203B41FA5}">
                      <a16:colId xmlns:a16="http://schemas.microsoft.com/office/drawing/2014/main" val="20000"/>
                    </a:ext>
                  </a:extLst>
                </a:gridCol>
                <a:gridCol w="2660904">
                  <a:extLst>
                    <a:ext uri="{9D8B030D-6E8A-4147-A177-3AD203B41FA5}">
                      <a16:colId xmlns:a16="http://schemas.microsoft.com/office/drawing/2014/main" val="20001"/>
                    </a:ext>
                  </a:extLst>
                </a:gridCol>
                <a:gridCol w="2536080">
                  <a:extLst>
                    <a:ext uri="{9D8B030D-6E8A-4147-A177-3AD203B41FA5}">
                      <a16:colId xmlns:a16="http://schemas.microsoft.com/office/drawing/2014/main" val="20002"/>
                    </a:ext>
                  </a:extLst>
                </a:gridCol>
              </a:tblGrid>
              <a:tr h="673005">
                <a:tc>
                  <a:txBody>
                    <a:bodyPr/>
                    <a:lstStyle/>
                    <a:p>
                      <a:endParaRPr lang="en-US" sz="1800" dirty="0">
                        <a:latin typeface="Helvetica" panose="020B0604020202020204" pitchFamily="34" charset="0"/>
                        <a:cs typeface="Helvetica" panose="020B0604020202020204" pitchFamily="34" charset="0"/>
                      </a:endParaRPr>
                    </a:p>
                  </a:txBody>
                  <a:tcPr>
                    <a:lnB w="12700" cap="flat" cmpd="sng" algn="ctr">
                      <a:solidFill>
                        <a:schemeClr val="tx1"/>
                      </a:solidFill>
                      <a:prstDash val="solid"/>
                      <a:round/>
                      <a:headEnd type="none" w="med" len="med"/>
                      <a:tailEnd type="none" w="med" len="med"/>
                    </a:lnB>
                  </a:tcPr>
                </a:tc>
                <a:tc>
                  <a:txBody>
                    <a:bodyPr/>
                    <a:lstStyle/>
                    <a:p>
                      <a:r>
                        <a:rPr lang="en-US" sz="1800" dirty="0">
                          <a:latin typeface="Helvetica" panose="020B0604020202020204" pitchFamily="34" charset="0"/>
                          <a:cs typeface="Helvetica" panose="020B0604020202020204" pitchFamily="34" charset="0"/>
                        </a:rPr>
                        <a:t>Docker Desktop</a:t>
                      </a:r>
                    </a:p>
                    <a:p>
                      <a:r>
                        <a:rPr lang="en-US" sz="1800" dirty="0">
                          <a:latin typeface="Helvetica" panose="020B0604020202020204" pitchFamily="34" charset="0"/>
                          <a:cs typeface="Helvetica" panose="020B0604020202020204" pitchFamily="34" charset="0"/>
                        </a:rPr>
                        <a:t>Community</a:t>
                      </a:r>
                    </a:p>
                  </a:txBody>
                  <a:tcPr>
                    <a:lnB w="12700" cap="flat" cmpd="sng" algn="ctr">
                      <a:solidFill>
                        <a:schemeClr val="tx1"/>
                      </a:solidFill>
                      <a:prstDash val="solid"/>
                      <a:round/>
                      <a:headEnd type="none" w="med" len="med"/>
                      <a:tailEnd type="none" w="med" len="med"/>
                    </a:lnB>
                  </a:tcPr>
                </a:tc>
                <a:tc>
                  <a:txBody>
                    <a:bodyPr/>
                    <a:lstStyle/>
                    <a:p>
                      <a:pPr marL="0" marR="0" lvl="0" indent="0" algn="ctr" defTabSz="410766" eaLnBrk="1" fontAlgn="auto" latinLnBrk="0" hangingPunct="1">
                        <a:lnSpc>
                          <a:spcPct val="100000"/>
                        </a:lnSpc>
                        <a:spcBef>
                          <a:spcPts val="0"/>
                        </a:spcBef>
                        <a:spcAft>
                          <a:spcPts val="0"/>
                        </a:spcAft>
                        <a:buClrTx/>
                        <a:buSzTx/>
                        <a:buFontTx/>
                        <a:buNone/>
                        <a:tabLst/>
                        <a:defRPr/>
                      </a:pPr>
                      <a:r>
                        <a:rPr lang="en-US" sz="1800" dirty="0">
                          <a:latin typeface="Helvetica" panose="020B0604020202020204" pitchFamily="34" charset="0"/>
                          <a:cs typeface="Helvetica" panose="020B0604020202020204" pitchFamily="34" charset="0"/>
                        </a:rPr>
                        <a:t>Docker Desktop Enterprise</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479139">
                <a:tc gridSpan="3">
                  <a:txBody>
                    <a:bodyPr/>
                    <a:lstStyle/>
                    <a:p>
                      <a:r>
                        <a:rPr lang="en-US" sz="1800" dirty="0">
                          <a:latin typeface="Helvetica" panose="020B0604020202020204" pitchFamily="34" charset="0"/>
                          <a:cs typeface="Helvetica" panose="020B0604020202020204" pitchFamily="34" charset="0"/>
                        </a:rPr>
                        <a:t>Simplest</a:t>
                      </a:r>
                      <a:r>
                        <a:rPr lang="en-US" sz="1800" baseline="0" dirty="0">
                          <a:latin typeface="Helvetica" panose="020B0604020202020204" pitchFamily="34" charset="0"/>
                          <a:cs typeface="Helvetica" panose="020B0604020202020204" pitchFamily="34" charset="0"/>
                        </a:rPr>
                        <a:t> Path to Container-based Development</a:t>
                      </a:r>
                      <a:endParaRPr lang="en-US" sz="1800" dirty="0">
                        <a:latin typeface="Helvetica" panose="020B0604020202020204" pitchFamily="34" charset="0"/>
                        <a:cs typeface="Helvetica" panose="020B0604020202020204" pitchFamily="34" charset="0"/>
                      </a:endParaRPr>
                    </a:p>
                  </a:txBody>
                  <a:tcPr>
                    <a:lnL w="12700" cmpd="sng">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785781">
                <a:tc>
                  <a:txBody>
                    <a:bodyPr/>
                    <a:lstStyle/>
                    <a:p>
                      <a:endParaRPr lang="en-US" sz="1800" dirty="0">
                        <a:latin typeface="Helvetica" panose="020B0604020202020204" pitchFamily="34" charset="0"/>
                        <a:cs typeface="Helvetica" panose="020B0604020202020204" pitchFamily="34" charset="0"/>
                      </a:endParaRPr>
                    </a:p>
                    <a:p>
                      <a:r>
                        <a:rPr lang="en-US" sz="1800" dirty="0">
                          <a:latin typeface="Helvetica" panose="020B0604020202020204" pitchFamily="34" charset="0"/>
                          <a:cs typeface="Helvetica" panose="020B0604020202020204" pitchFamily="34" charset="0"/>
                        </a:rPr>
                        <a:t>Latest Docker</a:t>
                      </a:r>
                      <a:r>
                        <a:rPr lang="en-US" sz="1800" baseline="0" dirty="0">
                          <a:latin typeface="Helvetica" panose="020B0604020202020204" pitchFamily="34" charset="0"/>
                          <a:cs typeface="Helvetica" panose="020B0604020202020204" pitchFamily="34" charset="0"/>
                        </a:rPr>
                        <a:t> Engine Based on Containerd</a:t>
                      </a:r>
                      <a:endParaRPr lang="en-US" sz="1800" dirty="0">
                        <a:latin typeface="Helvetica" panose="020B0604020202020204" pitchFamily="34" charset="0"/>
                        <a:cs typeface="Helvetica" panose="020B0604020202020204" pitchFamily="34" charset="0"/>
                      </a:endParaRPr>
                    </a:p>
                  </a:txBody>
                  <a:tcPr>
                    <a:lnT w="12700" cap="flat" cmpd="sng" algn="ctr">
                      <a:solidFill>
                        <a:schemeClr val="tx1"/>
                      </a:solidFill>
                      <a:prstDash val="solid"/>
                      <a:round/>
                      <a:headEnd type="none" w="med" len="med"/>
                      <a:tailEnd type="none" w="med" len="med"/>
                    </a:lnT>
                  </a:tcPr>
                </a:tc>
                <a:tc>
                  <a:txBody>
                    <a:bodyPr/>
                    <a:lstStyle/>
                    <a:p>
                      <a:pPr marL="0" marR="0" lvl="0" indent="0" algn="ctr" defTabSz="410766" eaLnBrk="1" fontAlgn="auto" latinLnBrk="0" hangingPunct="1">
                        <a:lnSpc>
                          <a:spcPct val="100000"/>
                        </a:lnSpc>
                        <a:spcBef>
                          <a:spcPts val="0"/>
                        </a:spcBef>
                        <a:spcAft>
                          <a:spcPts val="0"/>
                        </a:spcAft>
                        <a:buClrTx/>
                        <a:buSzTx/>
                        <a:buFontTx/>
                        <a:buNone/>
                        <a:tabLst/>
                        <a:defRPr/>
                      </a:pPr>
                      <a:endParaRPr lang="en-US" sz="2400" dirty="0">
                        <a:latin typeface="Helvetica" panose="020B0604020202020204" pitchFamily="34" charset="0"/>
                        <a:cs typeface="Helvetica" panose="020B0604020202020204" pitchFamily="34" charset="0"/>
                      </a:endParaRPr>
                    </a:p>
                    <a:p>
                      <a:endParaRPr lang="en-US" sz="1800" dirty="0">
                        <a:latin typeface="Helvetica" panose="020B0604020202020204" pitchFamily="34" charset="0"/>
                        <a:cs typeface="Helvetica" panose="020B0604020202020204" pitchFamily="34" charset="0"/>
                      </a:endParaRPr>
                    </a:p>
                  </a:txBody>
                  <a:tcPr>
                    <a:lnT w="12700" cap="flat" cmpd="sng" algn="ctr">
                      <a:solidFill>
                        <a:schemeClr val="tx1"/>
                      </a:solidFill>
                      <a:prstDash val="solid"/>
                      <a:round/>
                      <a:headEnd type="none" w="med" len="med"/>
                      <a:tailEnd type="none" w="med" len="med"/>
                    </a:lnT>
                  </a:tcPr>
                </a:tc>
                <a:tc>
                  <a:txBody>
                    <a:bodyPr/>
                    <a:lstStyle/>
                    <a:p>
                      <a:endParaRPr lang="en-US" dirty="0"/>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2"/>
                  </a:ext>
                </a:extLst>
              </a:tr>
              <a:tr h="314312">
                <a:tc>
                  <a:txBody>
                    <a:bodyPr/>
                    <a:lstStyle/>
                    <a:p>
                      <a:r>
                        <a:rPr lang="en-US" sz="1800" dirty="0">
                          <a:latin typeface="Helvetica" panose="020B0604020202020204" pitchFamily="34" charset="0"/>
                          <a:cs typeface="Helvetica" panose="020B0604020202020204" pitchFamily="34" charset="0"/>
                        </a:rPr>
                        <a:t>Certified Kubernetes</a:t>
                      </a:r>
                    </a:p>
                    <a:p>
                      <a:endParaRPr lang="en-US" sz="1800" dirty="0">
                        <a:latin typeface="Helvetica" panose="020B0604020202020204" pitchFamily="34" charset="0"/>
                        <a:cs typeface="Helvetica" panose="020B0604020202020204" pitchFamily="34" charset="0"/>
                      </a:endParaRPr>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3"/>
                  </a:ext>
                </a:extLst>
              </a:tr>
              <a:tr h="550046">
                <a:tc>
                  <a:txBody>
                    <a:bodyPr/>
                    <a:lstStyle/>
                    <a:p>
                      <a:r>
                        <a:rPr lang="en-US" sz="1800" dirty="0">
                          <a:latin typeface="Helvetica" panose="020B0604020202020204" pitchFamily="34" charset="0"/>
                          <a:cs typeface="Helvetica" panose="020B0604020202020204" pitchFamily="34" charset="0"/>
                        </a:rPr>
                        <a:t>Available for Windows 10</a:t>
                      </a:r>
                      <a:r>
                        <a:rPr lang="en-US" sz="1800" baseline="0" dirty="0">
                          <a:latin typeface="Helvetica" panose="020B0604020202020204" pitchFamily="34" charset="0"/>
                          <a:cs typeface="Helvetica" panose="020B0604020202020204" pitchFamily="34" charset="0"/>
                        </a:rPr>
                        <a:t> &amp; MacOS</a:t>
                      </a:r>
                      <a:endParaRPr lang="en-US" sz="1800" dirty="0">
                        <a:latin typeface="Helvetica" panose="020B0604020202020204" pitchFamily="34" charset="0"/>
                        <a:cs typeface="Helvetica" panose="020B0604020202020204" pitchFamily="34" charset="0"/>
                      </a:endParaRPr>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4"/>
                  </a:ext>
                </a:extLst>
              </a:tr>
              <a:tr h="804672">
                <a:tc>
                  <a:txBody>
                    <a:bodyPr/>
                    <a:lstStyle/>
                    <a:p>
                      <a:r>
                        <a:rPr lang="en-US" sz="1800" dirty="0">
                          <a:latin typeface="Helvetica" panose="020B0604020202020204" pitchFamily="34" charset="0"/>
                          <a:cs typeface="Helvetica" panose="020B0604020202020204" pitchFamily="34" charset="0"/>
                        </a:rPr>
                        <a:t>Develop</a:t>
                      </a:r>
                      <a:r>
                        <a:rPr lang="en-US" sz="1800" baseline="0" dirty="0">
                          <a:latin typeface="Helvetica" panose="020B0604020202020204" pitchFamily="34" charset="0"/>
                          <a:cs typeface="Helvetica" panose="020B0604020202020204" pitchFamily="34" charset="0"/>
                        </a:rPr>
                        <a:t> in any Language &amp; Framework, even multiple versions simultaneously</a:t>
                      </a:r>
                      <a:endParaRPr lang="en-US" sz="1800" dirty="0">
                        <a:latin typeface="Helvetica" panose="020B0604020202020204" pitchFamily="34" charset="0"/>
                        <a:cs typeface="Helvetica" panose="020B0604020202020204" pitchFamily="34" charset="0"/>
                      </a:endParaRPr>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5"/>
                  </a:ext>
                </a:extLst>
              </a:tr>
            </a:tbl>
          </a:graphicData>
        </a:graphic>
      </p:graphicFrame>
      <p:sp>
        <p:nvSpPr>
          <p:cNvPr id="5" name="Flowchart: Connector 4"/>
          <p:cNvSpPr/>
          <p:nvPr/>
        </p:nvSpPr>
        <p:spPr>
          <a:xfrm>
            <a:off x="5823856" y="2551176"/>
            <a:ext cx="256032" cy="256032"/>
          </a:xfrm>
          <a:prstGeom prst="flowChartConnector">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6" name="Flowchart: Connector 5"/>
          <p:cNvSpPr/>
          <p:nvPr/>
        </p:nvSpPr>
        <p:spPr>
          <a:xfrm>
            <a:off x="5823856" y="3337560"/>
            <a:ext cx="256032" cy="256032"/>
          </a:xfrm>
          <a:prstGeom prst="flowChartConnector">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7" name="Flowchart: Connector 6"/>
          <p:cNvSpPr/>
          <p:nvPr/>
        </p:nvSpPr>
        <p:spPr>
          <a:xfrm>
            <a:off x="5823856" y="3995928"/>
            <a:ext cx="256032" cy="256032"/>
          </a:xfrm>
          <a:prstGeom prst="flowChartConnector">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8" name="Flowchart: Connector 7"/>
          <p:cNvSpPr/>
          <p:nvPr/>
        </p:nvSpPr>
        <p:spPr>
          <a:xfrm>
            <a:off x="5823856" y="4672584"/>
            <a:ext cx="256032" cy="256032"/>
          </a:xfrm>
          <a:prstGeom prst="flowChartConnector">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9" name="Flowchart: Connector 8"/>
          <p:cNvSpPr/>
          <p:nvPr/>
        </p:nvSpPr>
        <p:spPr>
          <a:xfrm>
            <a:off x="8573152" y="2551176"/>
            <a:ext cx="256032" cy="256032"/>
          </a:xfrm>
          <a:prstGeom prst="flowChartConnector">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0" name="Flowchart: Connector 9"/>
          <p:cNvSpPr/>
          <p:nvPr/>
        </p:nvSpPr>
        <p:spPr>
          <a:xfrm>
            <a:off x="8573152" y="3337560"/>
            <a:ext cx="256032" cy="256032"/>
          </a:xfrm>
          <a:prstGeom prst="flowChartConnector">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1" name="Flowchart: Connector 10"/>
          <p:cNvSpPr/>
          <p:nvPr/>
        </p:nvSpPr>
        <p:spPr>
          <a:xfrm>
            <a:off x="8573152" y="3986784"/>
            <a:ext cx="256032" cy="256032"/>
          </a:xfrm>
          <a:prstGeom prst="flowChartConnector">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2" name="Flowchart: Connector 11"/>
          <p:cNvSpPr/>
          <p:nvPr/>
        </p:nvSpPr>
        <p:spPr>
          <a:xfrm>
            <a:off x="8573152" y="4672727"/>
            <a:ext cx="256032" cy="256032"/>
          </a:xfrm>
          <a:prstGeom prst="flowChartConnector">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pic>
        <p:nvPicPr>
          <p:cNvPr id="13" name="Picture 12"/>
          <p:cNvPicPr>
            <a:picLocks noChangeAspect="1"/>
          </p:cNvPicPr>
          <p:nvPr/>
        </p:nvPicPr>
        <p:blipFill>
          <a:blip r:embed="rId3"/>
          <a:stretch>
            <a:fillRect/>
          </a:stretch>
        </p:blipFill>
        <p:spPr>
          <a:xfrm>
            <a:off x="10876606" y="5961398"/>
            <a:ext cx="1308188" cy="796241"/>
          </a:xfrm>
          <a:prstGeom prst="rect">
            <a:avLst/>
          </a:prstGeom>
        </p:spPr>
      </p:pic>
    </p:spTree>
    <p:extLst>
      <p:ext uri="{BB962C8B-B14F-4D97-AF65-F5344CB8AC3E}">
        <p14:creationId xmlns:p14="http://schemas.microsoft.com/office/powerpoint/2010/main" val="1589307691"/>
      </p:ext>
    </p:extLst>
  </p:cSld>
  <p:clrMapOvr>
    <a:masterClrMapping/>
  </p:clrMapOvr>
  <p:transition spd="me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649516" y="975531"/>
            <a:ext cx="8461828" cy="396069"/>
          </a:xfrm>
        </p:spPr>
        <p:txBody>
          <a:bodyPr>
            <a:normAutofit fontScale="62500" lnSpcReduction="20000"/>
          </a:bodyPr>
          <a:lstStyle/>
          <a:p>
            <a:endParaRPr lang="en-US" sz="3200" b="1" dirty="0">
              <a:latin typeface="Helvetica Neue"/>
              <a:ea typeface="Helvetica Neue"/>
              <a:cs typeface="Helvetica Neue"/>
              <a:sym typeface="Helvetica Neue"/>
            </a:endParaRPr>
          </a:p>
          <a:p>
            <a:endParaRPr lang="en-US" sz="3200" dirty="0">
              <a:latin typeface="Helvetica Neue"/>
              <a:ea typeface="Helvetica Neue"/>
              <a:cs typeface="Helvetica Neue"/>
              <a:sym typeface="Helvetica Neue"/>
            </a:endParaRPr>
          </a:p>
          <a:p>
            <a:pPr marL="457200" indent="-457200">
              <a:buFontTx/>
              <a:buChar char="-"/>
            </a:pPr>
            <a:endParaRPr lang="en-US" dirty="0"/>
          </a:p>
          <a:p>
            <a:pPr marL="457200" indent="-457200">
              <a:buFontTx/>
              <a:buChar char="-"/>
            </a:pPr>
            <a:endParaRPr lang="en-US" dirty="0"/>
          </a:p>
          <a:p>
            <a:pPr marL="457200" indent="-457200">
              <a:buFontTx/>
              <a:buChar char="-"/>
            </a:pPr>
            <a:endParaRPr lang="en-US" dirty="0"/>
          </a:p>
        </p:txBody>
      </p:sp>
      <p:sp>
        <p:nvSpPr>
          <p:cNvPr id="3" name="Text Placeholder 2"/>
          <p:cNvSpPr>
            <a:spLocks noGrp="1"/>
          </p:cNvSpPr>
          <p:nvPr>
            <p:ph type="body" sz="quarter" idx="14"/>
          </p:nvPr>
        </p:nvSpPr>
        <p:spPr>
          <a:xfrm>
            <a:off x="1281932" y="237408"/>
            <a:ext cx="10124877" cy="932210"/>
          </a:xfrm>
        </p:spPr>
        <p:txBody>
          <a:bodyPr>
            <a:normAutofit fontScale="77500" lnSpcReduction="20000"/>
          </a:bodyPr>
          <a:lstStyle/>
          <a:p>
            <a:r>
              <a:rPr lang="en-US" dirty="0"/>
              <a:t>Docker Desktop Community  Vs Enterprise</a:t>
            </a:r>
          </a:p>
        </p:txBody>
      </p:sp>
      <p:graphicFrame>
        <p:nvGraphicFramePr>
          <p:cNvPr id="4" name="Table 3"/>
          <p:cNvGraphicFramePr>
            <a:graphicFrameLocks noGrp="1"/>
          </p:cNvGraphicFramePr>
          <p:nvPr>
            <p:extLst/>
          </p:nvPr>
        </p:nvGraphicFramePr>
        <p:xfrm>
          <a:off x="1759857" y="1069848"/>
          <a:ext cx="8127999" cy="4352544"/>
        </p:xfrm>
        <a:graphic>
          <a:graphicData uri="http://schemas.openxmlformats.org/drawingml/2006/table">
            <a:tbl>
              <a:tblPr firstRow="1" bandRow="1">
                <a:tableStyleId>{5940675A-B579-460E-94D1-54222C63F5DA}</a:tableStyleId>
              </a:tblPr>
              <a:tblGrid>
                <a:gridCol w="2931015">
                  <a:extLst>
                    <a:ext uri="{9D8B030D-6E8A-4147-A177-3AD203B41FA5}">
                      <a16:colId xmlns:a16="http://schemas.microsoft.com/office/drawing/2014/main" val="20000"/>
                    </a:ext>
                  </a:extLst>
                </a:gridCol>
                <a:gridCol w="2660904">
                  <a:extLst>
                    <a:ext uri="{9D8B030D-6E8A-4147-A177-3AD203B41FA5}">
                      <a16:colId xmlns:a16="http://schemas.microsoft.com/office/drawing/2014/main" val="20001"/>
                    </a:ext>
                  </a:extLst>
                </a:gridCol>
                <a:gridCol w="2536080">
                  <a:extLst>
                    <a:ext uri="{9D8B030D-6E8A-4147-A177-3AD203B41FA5}">
                      <a16:colId xmlns:a16="http://schemas.microsoft.com/office/drawing/2014/main" val="20002"/>
                    </a:ext>
                  </a:extLst>
                </a:gridCol>
              </a:tblGrid>
              <a:tr h="673005">
                <a:tc>
                  <a:txBody>
                    <a:bodyPr/>
                    <a:lstStyle/>
                    <a:p>
                      <a:endParaRPr lang="en-US" sz="1800" dirty="0">
                        <a:latin typeface="Helvetica" panose="020B0604020202020204" pitchFamily="34" charset="0"/>
                        <a:cs typeface="Helvetica" panose="020B0604020202020204" pitchFamily="34" charset="0"/>
                      </a:endParaRPr>
                    </a:p>
                  </a:txBody>
                  <a:tcPr>
                    <a:lnB w="12700" cap="flat" cmpd="sng" algn="ctr">
                      <a:solidFill>
                        <a:schemeClr val="tx1"/>
                      </a:solidFill>
                      <a:prstDash val="solid"/>
                      <a:round/>
                      <a:headEnd type="none" w="med" len="med"/>
                      <a:tailEnd type="none" w="med" len="med"/>
                    </a:lnB>
                  </a:tcPr>
                </a:tc>
                <a:tc>
                  <a:txBody>
                    <a:bodyPr/>
                    <a:lstStyle/>
                    <a:p>
                      <a:r>
                        <a:rPr lang="en-US" sz="1800" dirty="0">
                          <a:latin typeface="Helvetica" panose="020B0604020202020204" pitchFamily="34" charset="0"/>
                          <a:cs typeface="Helvetica" panose="020B0604020202020204" pitchFamily="34" charset="0"/>
                        </a:rPr>
                        <a:t>Docker Desktop</a:t>
                      </a:r>
                    </a:p>
                    <a:p>
                      <a:r>
                        <a:rPr lang="en-US" sz="1800" dirty="0">
                          <a:latin typeface="Helvetica" panose="020B0604020202020204" pitchFamily="34" charset="0"/>
                          <a:cs typeface="Helvetica" panose="020B0604020202020204" pitchFamily="34" charset="0"/>
                        </a:rPr>
                        <a:t>Community</a:t>
                      </a:r>
                    </a:p>
                  </a:txBody>
                  <a:tcPr>
                    <a:lnB w="12700" cap="flat" cmpd="sng" algn="ctr">
                      <a:solidFill>
                        <a:schemeClr val="tx1"/>
                      </a:solidFill>
                      <a:prstDash val="solid"/>
                      <a:round/>
                      <a:headEnd type="none" w="med" len="med"/>
                      <a:tailEnd type="none" w="med" len="med"/>
                    </a:lnB>
                  </a:tcPr>
                </a:tc>
                <a:tc>
                  <a:txBody>
                    <a:bodyPr/>
                    <a:lstStyle/>
                    <a:p>
                      <a:pPr marL="0" marR="0" lvl="0" indent="0" algn="ctr" defTabSz="410766" eaLnBrk="1" fontAlgn="auto" latinLnBrk="0" hangingPunct="1">
                        <a:lnSpc>
                          <a:spcPct val="100000"/>
                        </a:lnSpc>
                        <a:spcBef>
                          <a:spcPts val="0"/>
                        </a:spcBef>
                        <a:spcAft>
                          <a:spcPts val="0"/>
                        </a:spcAft>
                        <a:buClrTx/>
                        <a:buSzTx/>
                        <a:buFontTx/>
                        <a:buNone/>
                        <a:tabLst/>
                        <a:defRPr/>
                      </a:pPr>
                      <a:r>
                        <a:rPr lang="en-US" sz="1800" dirty="0">
                          <a:latin typeface="Helvetica" panose="020B0604020202020204" pitchFamily="34" charset="0"/>
                          <a:cs typeface="Helvetica" panose="020B0604020202020204" pitchFamily="34" charset="0"/>
                        </a:rPr>
                        <a:t>Docker Desktop Enterprise</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479139">
                <a:tc gridSpan="3">
                  <a:txBody>
                    <a:bodyPr/>
                    <a:lstStyle/>
                    <a:p>
                      <a:r>
                        <a:rPr lang="en-US" sz="1800" dirty="0">
                          <a:latin typeface="Helvetica" panose="020B0604020202020204" pitchFamily="34" charset="0"/>
                          <a:cs typeface="Helvetica" panose="020B0604020202020204" pitchFamily="34" charset="0"/>
                        </a:rPr>
                        <a:t>Production-Ready Environment</a:t>
                      </a:r>
                    </a:p>
                  </a:txBody>
                  <a:tcPr>
                    <a:lnL w="12700" cmpd="sng">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785781">
                <a:tc>
                  <a:txBody>
                    <a:bodyPr/>
                    <a:lstStyle/>
                    <a:p>
                      <a:endParaRPr lang="en-US" sz="1600" dirty="0">
                        <a:latin typeface="Helvetica" panose="020B0604020202020204" pitchFamily="34" charset="0"/>
                        <a:cs typeface="Helvetica" panose="020B0604020202020204" pitchFamily="34" charset="0"/>
                      </a:endParaRPr>
                    </a:p>
                    <a:p>
                      <a:r>
                        <a:rPr lang="en-US" sz="1600" dirty="0">
                          <a:latin typeface="Helvetica" panose="020B0604020202020204" pitchFamily="34" charset="0"/>
                          <a:cs typeface="Helvetica" panose="020B0604020202020204" pitchFamily="34" charset="0"/>
                        </a:rPr>
                        <a:t>Same API &amp;</a:t>
                      </a:r>
                      <a:r>
                        <a:rPr lang="en-US" sz="1600" baseline="0" dirty="0">
                          <a:latin typeface="Helvetica" panose="020B0604020202020204" pitchFamily="34" charset="0"/>
                          <a:cs typeface="Helvetica" panose="020B0604020202020204" pitchFamily="34" charset="0"/>
                        </a:rPr>
                        <a:t> Commands shared by Developers in Production</a:t>
                      </a:r>
                      <a:endParaRPr lang="en-US" sz="1600" dirty="0">
                        <a:latin typeface="Helvetica" panose="020B0604020202020204" pitchFamily="34" charset="0"/>
                        <a:cs typeface="Helvetica" panose="020B0604020202020204" pitchFamily="34" charset="0"/>
                      </a:endParaRPr>
                    </a:p>
                  </a:txBody>
                  <a:tcPr>
                    <a:lnT w="12700" cap="flat" cmpd="sng" algn="ctr">
                      <a:solidFill>
                        <a:schemeClr val="tx1"/>
                      </a:solidFill>
                      <a:prstDash val="solid"/>
                      <a:round/>
                      <a:headEnd type="none" w="med" len="med"/>
                      <a:tailEnd type="none" w="med" len="med"/>
                    </a:lnT>
                  </a:tcPr>
                </a:tc>
                <a:tc>
                  <a:txBody>
                    <a:bodyPr/>
                    <a:lstStyle/>
                    <a:p>
                      <a:pPr marL="0" marR="0" lvl="0" indent="0" algn="ctr" defTabSz="410766" eaLnBrk="1" fontAlgn="auto" latinLnBrk="0" hangingPunct="1">
                        <a:lnSpc>
                          <a:spcPct val="100000"/>
                        </a:lnSpc>
                        <a:spcBef>
                          <a:spcPts val="0"/>
                        </a:spcBef>
                        <a:spcAft>
                          <a:spcPts val="0"/>
                        </a:spcAft>
                        <a:buClrTx/>
                        <a:buSzTx/>
                        <a:buFontTx/>
                        <a:buNone/>
                        <a:tabLst/>
                        <a:defRPr/>
                      </a:pPr>
                      <a:endParaRPr lang="en-US" sz="2400" dirty="0">
                        <a:latin typeface="Helvetica" panose="020B0604020202020204" pitchFamily="34" charset="0"/>
                        <a:cs typeface="Helvetica" panose="020B0604020202020204" pitchFamily="34" charset="0"/>
                      </a:endParaRPr>
                    </a:p>
                    <a:p>
                      <a:endParaRPr lang="en-US" sz="1800" dirty="0">
                        <a:latin typeface="Helvetica" panose="020B0604020202020204" pitchFamily="34" charset="0"/>
                        <a:cs typeface="Helvetica" panose="020B0604020202020204" pitchFamily="34" charset="0"/>
                      </a:endParaRPr>
                    </a:p>
                  </a:txBody>
                  <a:tcPr>
                    <a:lnT w="12700" cap="flat" cmpd="sng" algn="ctr">
                      <a:solidFill>
                        <a:schemeClr val="tx1"/>
                      </a:solidFill>
                      <a:prstDash val="solid"/>
                      <a:round/>
                      <a:headEnd type="none" w="med" len="med"/>
                      <a:tailEnd type="none" w="med" len="med"/>
                    </a:lnT>
                  </a:tcPr>
                </a:tc>
                <a:tc>
                  <a:txBody>
                    <a:bodyPr/>
                    <a:lstStyle/>
                    <a:p>
                      <a:endParaRPr lang="en-US" dirty="0"/>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2"/>
                  </a:ext>
                </a:extLst>
              </a:tr>
              <a:tr h="314312">
                <a:tc>
                  <a:txBody>
                    <a:bodyPr/>
                    <a:lstStyle/>
                    <a:p>
                      <a:r>
                        <a:rPr lang="en-US" sz="1600" dirty="0">
                          <a:latin typeface="Helvetica" panose="020B0604020202020204" pitchFamily="34" charset="0"/>
                          <a:cs typeface="Helvetica" panose="020B0604020202020204" pitchFamily="34" charset="0"/>
                        </a:rPr>
                        <a:t>Application Designer interface to simplify creating &amp; developing Docker applications</a:t>
                      </a:r>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3"/>
                  </a:ext>
                </a:extLst>
              </a:tr>
              <a:tr h="550046">
                <a:tc>
                  <a:txBody>
                    <a:bodyPr/>
                    <a:lstStyle/>
                    <a:p>
                      <a:r>
                        <a:rPr lang="en-US" sz="1600" dirty="0">
                          <a:latin typeface="Helvetica" panose="020B0604020202020204" pitchFamily="34" charset="0"/>
                          <a:cs typeface="Helvetica" panose="020B0604020202020204" pitchFamily="34" charset="0"/>
                        </a:rPr>
                        <a:t>Swappable Docker Engine and Kubernetes versions to match Docker Enterprise production environments</a:t>
                      </a:r>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10004"/>
                  </a:ext>
                </a:extLst>
              </a:tr>
            </a:tbl>
          </a:graphicData>
        </a:graphic>
      </p:graphicFrame>
      <p:sp>
        <p:nvSpPr>
          <p:cNvPr id="5" name="Flowchart: Connector 4"/>
          <p:cNvSpPr/>
          <p:nvPr/>
        </p:nvSpPr>
        <p:spPr>
          <a:xfrm>
            <a:off x="5823856" y="2551176"/>
            <a:ext cx="256032" cy="256032"/>
          </a:xfrm>
          <a:prstGeom prst="flowChartConnector">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9" name="Flowchart: Connector 8"/>
          <p:cNvSpPr/>
          <p:nvPr/>
        </p:nvSpPr>
        <p:spPr>
          <a:xfrm>
            <a:off x="8573152" y="2551176"/>
            <a:ext cx="256032" cy="256032"/>
          </a:xfrm>
          <a:prstGeom prst="flowChartConnector">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2" name="Flowchart: Connector 11"/>
          <p:cNvSpPr/>
          <p:nvPr/>
        </p:nvSpPr>
        <p:spPr>
          <a:xfrm>
            <a:off x="8573152" y="4672727"/>
            <a:ext cx="256032" cy="256032"/>
          </a:xfrm>
          <a:prstGeom prst="flowChartConnector">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3" name="Flowchart: Connector 12"/>
          <p:cNvSpPr/>
          <p:nvPr/>
        </p:nvSpPr>
        <p:spPr>
          <a:xfrm>
            <a:off x="8573152" y="3679222"/>
            <a:ext cx="256032" cy="256032"/>
          </a:xfrm>
          <a:prstGeom prst="flowChartConnector">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pic>
        <p:nvPicPr>
          <p:cNvPr id="10" name="Picture 9"/>
          <p:cNvPicPr>
            <a:picLocks noChangeAspect="1"/>
          </p:cNvPicPr>
          <p:nvPr/>
        </p:nvPicPr>
        <p:blipFill>
          <a:blip r:embed="rId3"/>
          <a:stretch>
            <a:fillRect/>
          </a:stretch>
        </p:blipFill>
        <p:spPr>
          <a:xfrm>
            <a:off x="10876606" y="5961398"/>
            <a:ext cx="1308188" cy="796241"/>
          </a:xfrm>
          <a:prstGeom prst="rect">
            <a:avLst/>
          </a:prstGeom>
        </p:spPr>
      </p:pic>
    </p:spTree>
    <p:extLst>
      <p:ext uri="{BB962C8B-B14F-4D97-AF65-F5344CB8AC3E}">
        <p14:creationId xmlns:p14="http://schemas.microsoft.com/office/powerpoint/2010/main" val="3092213324"/>
      </p:ext>
    </p:extLst>
  </p:cSld>
  <p:clrMapOvr>
    <a:masterClrMapping/>
  </p:clrMapOvr>
  <p:transition spd="me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C251E0C-2BC8-F448-ACA7-036A4ECB403C}"/>
              </a:ext>
            </a:extLst>
          </p:cNvPr>
          <p:cNvSpPr>
            <a:spLocks noGrp="1"/>
          </p:cNvSpPr>
          <p:nvPr>
            <p:ph type="body" sz="quarter" idx="14"/>
          </p:nvPr>
        </p:nvSpPr>
        <p:spPr>
          <a:xfrm>
            <a:off x="4771520" y="2032237"/>
            <a:ext cx="7006350" cy="1704876"/>
          </a:xfrm>
        </p:spPr>
        <p:txBody>
          <a:bodyPr>
            <a:normAutofit lnSpcReduction="10000"/>
          </a:bodyPr>
          <a:lstStyle/>
          <a:p>
            <a:r>
              <a:rPr lang="en-US" dirty="0">
                <a:cs typeface="Helvetica" panose="020B0604020202020204" pitchFamily="34" charset="0"/>
              </a:rPr>
              <a:t>Using Docker – Build, Ship &amp; Run WorkFlow</a:t>
            </a:r>
          </a:p>
        </p:txBody>
      </p:sp>
      <p:pic>
        <p:nvPicPr>
          <p:cNvPr id="3" name="Picture 2"/>
          <p:cNvPicPr>
            <a:picLocks noChangeAspect="1"/>
          </p:cNvPicPr>
          <p:nvPr/>
        </p:nvPicPr>
        <p:blipFill>
          <a:blip r:embed="rId2"/>
          <a:stretch>
            <a:fillRect/>
          </a:stretch>
        </p:blipFill>
        <p:spPr>
          <a:xfrm>
            <a:off x="10845195" y="6077836"/>
            <a:ext cx="1220425" cy="813617"/>
          </a:xfrm>
          <a:prstGeom prst="rect">
            <a:avLst/>
          </a:prstGeom>
        </p:spPr>
      </p:pic>
    </p:spTree>
    <p:extLst>
      <p:ext uri="{BB962C8B-B14F-4D97-AF65-F5344CB8AC3E}">
        <p14:creationId xmlns:p14="http://schemas.microsoft.com/office/powerpoint/2010/main" val="1518817403"/>
      </p:ext>
    </p:extLst>
  </p:cSld>
  <p:clrMapOvr>
    <a:masterClrMapping/>
  </p:clrMapOvr>
  <p:transition spd="me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Text Placeholder 144"/>
          <p:cNvSpPr>
            <a:spLocks noGrp="1"/>
          </p:cNvSpPr>
          <p:nvPr>
            <p:ph type="body" sz="quarter" idx="14"/>
          </p:nvPr>
        </p:nvSpPr>
        <p:spPr>
          <a:xfrm>
            <a:off x="716330" y="348173"/>
            <a:ext cx="10124877" cy="932210"/>
          </a:xfrm>
        </p:spPr>
        <p:txBody>
          <a:bodyPr>
            <a:normAutofit lnSpcReduction="10000"/>
          </a:bodyPr>
          <a:lstStyle/>
          <a:p>
            <a:r>
              <a:rPr lang="en-US" dirty="0"/>
              <a:t>Build. Ship. Run.</a:t>
            </a:r>
          </a:p>
        </p:txBody>
      </p:sp>
      <p:pic>
        <p:nvPicPr>
          <p:cNvPr id="146" name="Picture 145"/>
          <p:cNvPicPr>
            <a:picLocks noChangeAspect="1"/>
          </p:cNvPicPr>
          <p:nvPr/>
        </p:nvPicPr>
        <p:blipFill>
          <a:blip r:embed="rId2"/>
          <a:stretch>
            <a:fillRect/>
          </a:stretch>
        </p:blipFill>
        <p:spPr>
          <a:xfrm>
            <a:off x="1533318" y="1280383"/>
            <a:ext cx="8316360" cy="4479662"/>
          </a:xfrm>
          <a:prstGeom prst="rect">
            <a:avLst/>
          </a:prstGeom>
        </p:spPr>
      </p:pic>
      <p:pic>
        <p:nvPicPr>
          <p:cNvPr id="4" name="Picture 3"/>
          <p:cNvPicPr>
            <a:picLocks noChangeAspect="1"/>
          </p:cNvPicPr>
          <p:nvPr/>
        </p:nvPicPr>
        <p:blipFill>
          <a:blip r:embed="rId3"/>
          <a:stretch>
            <a:fillRect/>
          </a:stretch>
        </p:blipFill>
        <p:spPr>
          <a:xfrm>
            <a:off x="10876606" y="5961398"/>
            <a:ext cx="1308188" cy="796241"/>
          </a:xfrm>
          <a:prstGeom prst="rect">
            <a:avLst/>
          </a:prstGeom>
        </p:spPr>
      </p:pic>
    </p:spTree>
    <p:extLst>
      <p:ext uri="{BB962C8B-B14F-4D97-AF65-F5344CB8AC3E}">
        <p14:creationId xmlns:p14="http://schemas.microsoft.com/office/powerpoint/2010/main" val="403150781"/>
      </p:ext>
    </p:extLst>
  </p:cSld>
  <p:clrMapOvr>
    <a:masterClrMapping/>
  </p:clrMapOvr>
  <p:transition spd="me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840017" y="430398"/>
            <a:ext cx="8800940" cy="3853367"/>
          </a:xfrm>
        </p:spPr>
        <p:txBody>
          <a:bodyPr>
            <a:normAutofit/>
          </a:bodyPr>
          <a:lstStyle/>
          <a:p>
            <a:endParaRPr lang="en-US" dirty="0"/>
          </a:p>
          <a:p>
            <a:endParaRPr lang="en-US" dirty="0"/>
          </a:p>
          <a:p>
            <a:endParaRPr lang="en-US" dirty="0"/>
          </a:p>
          <a:p>
            <a:pPr marL="457200" indent="-457200">
              <a:buFontTx/>
              <a:buChar char="-"/>
            </a:pPr>
            <a:r>
              <a:rPr lang="en-US" sz="2000" dirty="0"/>
              <a:t>Create DockerHub Account(if not completed)</a:t>
            </a:r>
          </a:p>
          <a:p>
            <a:pPr marL="457200" indent="-457200">
              <a:buFontTx/>
              <a:buChar char="-"/>
            </a:pPr>
            <a:r>
              <a:rPr lang="en-US" sz="2000" dirty="0"/>
              <a:t>Open </a:t>
            </a:r>
            <a:r>
              <a:rPr lang="en-US" sz="2000" dirty="0">
                <a:hlinkClick r:id="rId2"/>
              </a:rPr>
              <a:t>https://play-with-docker.com</a:t>
            </a:r>
            <a:endParaRPr lang="en-US" sz="2000" dirty="0"/>
          </a:p>
          <a:p>
            <a:pPr marL="457200" indent="-457200">
              <a:buFontTx/>
              <a:buChar char="-"/>
            </a:pPr>
            <a:r>
              <a:rPr lang="en-US" sz="2000" dirty="0">
                <a:hlinkClick r:id="rId3"/>
              </a:rPr>
              <a:t>Hello Whale Example </a:t>
            </a:r>
            <a:endParaRPr lang="en-US" sz="2000" dirty="0"/>
          </a:p>
          <a:p>
            <a:pPr marL="457200" indent="-457200">
              <a:buFontTx/>
              <a:buChar char="-"/>
            </a:pPr>
            <a:r>
              <a:rPr lang="en-US" sz="2000" dirty="0">
                <a:hlinkClick r:id="rId4"/>
              </a:rPr>
              <a:t>Build Your First Docker Image &amp; Push it to DockerHub</a:t>
            </a:r>
            <a:endParaRPr lang="en-US" sz="2000" dirty="0"/>
          </a:p>
          <a:p>
            <a:pPr marL="457200" indent="-457200">
              <a:buFontTx/>
              <a:buChar char="-"/>
            </a:pPr>
            <a:endParaRPr lang="en-US" sz="2000" dirty="0"/>
          </a:p>
          <a:p>
            <a:pPr marL="457200" indent="-457200">
              <a:buFontTx/>
              <a:buChar char="-"/>
            </a:pPr>
            <a:endParaRPr lang="en-US" sz="2000" dirty="0"/>
          </a:p>
          <a:p>
            <a:pPr marL="457200" indent="-457200">
              <a:buFontTx/>
              <a:buChar char="-"/>
            </a:pPr>
            <a:endParaRPr lang="en-US" dirty="0"/>
          </a:p>
          <a:p>
            <a:pPr marL="457200" indent="-457200">
              <a:buFontTx/>
              <a:buChar char="-"/>
            </a:pPr>
            <a:endParaRPr lang="en-US" dirty="0"/>
          </a:p>
          <a:p>
            <a:pPr marL="457200" indent="-457200">
              <a:buFontTx/>
              <a:buChar char="-"/>
            </a:pPr>
            <a:endParaRPr lang="en-US" dirty="0"/>
          </a:p>
        </p:txBody>
      </p:sp>
      <p:sp>
        <p:nvSpPr>
          <p:cNvPr id="3" name="Text Placeholder 2"/>
          <p:cNvSpPr>
            <a:spLocks noGrp="1"/>
          </p:cNvSpPr>
          <p:nvPr>
            <p:ph type="body" sz="quarter" idx="14"/>
          </p:nvPr>
        </p:nvSpPr>
        <p:spPr/>
        <p:txBody>
          <a:bodyPr>
            <a:normAutofit lnSpcReduction="10000"/>
          </a:bodyPr>
          <a:lstStyle/>
          <a:p>
            <a:r>
              <a:rPr lang="en-US" dirty="0"/>
              <a:t>Demo</a:t>
            </a:r>
          </a:p>
        </p:txBody>
      </p:sp>
      <p:pic>
        <p:nvPicPr>
          <p:cNvPr id="4" name="Picture 3"/>
          <p:cNvPicPr>
            <a:picLocks noChangeAspect="1"/>
          </p:cNvPicPr>
          <p:nvPr/>
        </p:nvPicPr>
        <p:blipFill>
          <a:blip r:embed="rId5"/>
          <a:stretch>
            <a:fillRect/>
          </a:stretch>
        </p:blipFill>
        <p:spPr>
          <a:xfrm>
            <a:off x="10876606" y="5961398"/>
            <a:ext cx="1308188" cy="796241"/>
          </a:xfrm>
          <a:prstGeom prst="rect">
            <a:avLst/>
          </a:prstGeom>
        </p:spPr>
      </p:pic>
    </p:spTree>
    <p:extLst>
      <p:ext uri="{BB962C8B-B14F-4D97-AF65-F5344CB8AC3E}">
        <p14:creationId xmlns:p14="http://schemas.microsoft.com/office/powerpoint/2010/main" val="299862763"/>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4"/>
          </p:nvPr>
        </p:nvSpPr>
        <p:spPr>
          <a:xfrm>
            <a:off x="915113" y="1441478"/>
            <a:ext cx="9073713" cy="3080826"/>
          </a:xfrm>
        </p:spPr>
        <p:txBody>
          <a:bodyPr>
            <a:normAutofit/>
          </a:bodyPr>
          <a:lstStyle/>
          <a:p>
            <a:r>
              <a:rPr lang="en-US" dirty="0"/>
              <a:t>Let’s imagine you are building a large, complex application, e.g., Online Store</a:t>
            </a:r>
          </a:p>
        </p:txBody>
      </p:sp>
      <p:pic>
        <p:nvPicPr>
          <p:cNvPr id="4" name="Picture 3"/>
          <p:cNvPicPr>
            <a:picLocks noChangeAspect="1"/>
          </p:cNvPicPr>
          <p:nvPr/>
        </p:nvPicPr>
        <p:blipFill>
          <a:blip r:embed="rId2"/>
          <a:stretch>
            <a:fillRect/>
          </a:stretch>
        </p:blipFill>
        <p:spPr>
          <a:xfrm>
            <a:off x="10876606" y="5972549"/>
            <a:ext cx="1308188" cy="796241"/>
          </a:xfrm>
          <a:prstGeom prst="rect">
            <a:avLst/>
          </a:prstGeom>
        </p:spPr>
      </p:pic>
    </p:spTree>
    <p:extLst>
      <p:ext uri="{BB962C8B-B14F-4D97-AF65-F5344CB8AC3E}">
        <p14:creationId xmlns:p14="http://schemas.microsoft.com/office/powerpoint/2010/main" val="3902597446"/>
      </p:ext>
    </p:extLst>
  </p:cSld>
  <p:clrMapOvr>
    <a:masterClrMapping/>
  </p:clrMapOvr>
  <p:transition spd="me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C251E0C-2BC8-F448-ACA7-036A4ECB403C}"/>
              </a:ext>
            </a:extLst>
          </p:cNvPr>
          <p:cNvSpPr>
            <a:spLocks noGrp="1"/>
          </p:cNvSpPr>
          <p:nvPr>
            <p:ph type="body" sz="quarter" idx="14"/>
          </p:nvPr>
        </p:nvSpPr>
        <p:spPr>
          <a:xfrm>
            <a:off x="4771520" y="2032237"/>
            <a:ext cx="7006350" cy="1704876"/>
          </a:xfrm>
        </p:spPr>
        <p:txBody>
          <a:bodyPr>
            <a:normAutofit/>
          </a:bodyPr>
          <a:lstStyle/>
          <a:p>
            <a:r>
              <a:rPr lang="en-US" dirty="0">
                <a:cs typeface="Helvetica" panose="020B0604020202020204" pitchFamily="34" charset="0"/>
              </a:rPr>
              <a:t>Docker New CLI Plugin </a:t>
            </a:r>
          </a:p>
        </p:txBody>
      </p:sp>
      <p:pic>
        <p:nvPicPr>
          <p:cNvPr id="3" name="Picture 2"/>
          <p:cNvPicPr>
            <a:picLocks noChangeAspect="1"/>
          </p:cNvPicPr>
          <p:nvPr/>
        </p:nvPicPr>
        <p:blipFill>
          <a:blip r:embed="rId2"/>
          <a:stretch>
            <a:fillRect/>
          </a:stretch>
        </p:blipFill>
        <p:spPr>
          <a:xfrm>
            <a:off x="10845195" y="6077836"/>
            <a:ext cx="1220425" cy="813617"/>
          </a:xfrm>
          <a:prstGeom prst="rect">
            <a:avLst/>
          </a:prstGeom>
        </p:spPr>
      </p:pic>
    </p:spTree>
    <p:extLst>
      <p:ext uri="{BB962C8B-B14F-4D97-AF65-F5344CB8AC3E}">
        <p14:creationId xmlns:p14="http://schemas.microsoft.com/office/powerpoint/2010/main" val="218454090"/>
      </p:ext>
    </p:extLst>
  </p:cSld>
  <p:clrMapOvr>
    <a:masterClrMapping/>
  </p:clrMapOvr>
  <p:transition spd="me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Google Shape;905;p76"/>
          <p:cNvGraphicFramePr/>
          <p:nvPr>
            <p:extLst>
              <p:ext uri="{D42A27DB-BD31-4B8C-83A1-F6EECF244321}">
                <p14:modId xmlns:p14="http://schemas.microsoft.com/office/powerpoint/2010/main" val="1992105148"/>
              </p:ext>
            </p:extLst>
          </p:nvPr>
        </p:nvGraphicFramePr>
        <p:xfrm>
          <a:off x="1767327" y="1113503"/>
          <a:ext cx="8170264" cy="4240768"/>
        </p:xfrm>
        <a:graphic>
          <a:graphicData uri="http://schemas.openxmlformats.org/drawingml/2006/table">
            <a:tbl>
              <a:tblPr>
                <a:noFill/>
              </a:tblPr>
              <a:tblGrid>
                <a:gridCol w="1482314">
                  <a:extLst>
                    <a:ext uri="{9D8B030D-6E8A-4147-A177-3AD203B41FA5}">
                      <a16:colId xmlns:a16="http://schemas.microsoft.com/office/drawing/2014/main" val="20000"/>
                    </a:ext>
                  </a:extLst>
                </a:gridCol>
                <a:gridCol w="2718675">
                  <a:extLst>
                    <a:ext uri="{9D8B030D-6E8A-4147-A177-3AD203B41FA5}">
                      <a16:colId xmlns:a16="http://schemas.microsoft.com/office/drawing/2014/main" val="20001"/>
                    </a:ext>
                  </a:extLst>
                </a:gridCol>
                <a:gridCol w="3969275">
                  <a:extLst>
                    <a:ext uri="{9D8B030D-6E8A-4147-A177-3AD203B41FA5}">
                      <a16:colId xmlns:a16="http://schemas.microsoft.com/office/drawing/2014/main" val="20002"/>
                    </a:ext>
                  </a:extLst>
                </a:gridCol>
              </a:tblGrid>
              <a:tr h="382946">
                <a:tc>
                  <a:txBody>
                    <a:bodyPr/>
                    <a:lstStyle/>
                    <a:p>
                      <a:pPr marL="0" lvl="0" indent="0" algn="l" rtl="0">
                        <a:spcBef>
                          <a:spcPts val="0"/>
                        </a:spcBef>
                        <a:spcAft>
                          <a:spcPts val="0"/>
                        </a:spcAft>
                        <a:buNone/>
                      </a:pPr>
                      <a:r>
                        <a:rPr lang="en-US" b="1" dirty="0">
                          <a:latin typeface="Arial" panose="020B0604020202020204" pitchFamily="34" charset="0"/>
                          <a:cs typeface="Arial" panose="020B0604020202020204" pitchFamily="34" charset="0"/>
                        </a:rPr>
                        <a:t>Plugins </a:t>
                      </a:r>
                      <a:endParaRPr b="1" dirty="0">
                        <a:latin typeface="Arial" panose="020B0604020202020204" pitchFamily="34" charset="0"/>
                        <a:cs typeface="Arial" panose="020B0604020202020204" pitchFamily="34" charset="0"/>
                      </a:endParaRPr>
                    </a:p>
                  </a:txBody>
                  <a:tcPr marL="91425" marR="91425" marT="91425" marB="91425"/>
                </a:tc>
                <a:tc>
                  <a:txBody>
                    <a:bodyPr/>
                    <a:lstStyle/>
                    <a:p>
                      <a:pPr marL="0" lvl="0" indent="0" algn="l" rtl="0">
                        <a:spcBef>
                          <a:spcPts val="0"/>
                        </a:spcBef>
                        <a:spcAft>
                          <a:spcPts val="0"/>
                        </a:spcAft>
                        <a:buNone/>
                      </a:pPr>
                      <a:r>
                        <a:rPr lang="en-US" b="1" dirty="0">
                          <a:latin typeface="Arial" panose="020B0604020202020204" pitchFamily="34" charset="0"/>
                          <a:cs typeface="Arial" panose="020B0604020202020204" pitchFamily="34" charset="0"/>
                        </a:rPr>
                        <a:t>Delivery Vehicle </a:t>
                      </a:r>
                      <a:endParaRPr b="1" dirty="0">
                        <a:latin typeface="Arial" panose="020B0604020202020204" pitchFamily="34" charset="0"/>
                        <a:cs typeface="Arial" panose="020B0604020202020204" pitchFamily="34" charset="0"/>
                      </a:endParaRPr>
                    </a:p>
                  </a:txBody>
                  <a:tcPr marL="91425" marR="91425" marT="91425" marB="91425"/>
                </a:tc>
                <a:tc>
                  <a:txBody>
                    <a:bodyPr/>
                    <a:lstStyle/>
                    <a:p>
                      <a:pPr marL="0" lvl="0" indent="0" algn="l" rtl="0">
                        <a:spcBef>
                          <a:spcPts val="0"/>
                        </a:spcBef>
                        <a:spcAft>
                          <a:spcPts val="0"/>
                        </a:spcAft>
                        <a:buNone/>
                      </a:pPr>
                      <a:r>
                        <a:rPr lang="en-US" b="1">
                          <a:latin typeface="Arial" panose="020B0604020202020204" pitchFamily="34" charset="0"/>
                          <a:cs typeface="Arial" panose="020B0604020202020204" pitchFamily="34" charset="0"/>
                        </a:rPr>
                        <a:t>Availability</a:t>
                      </a:r>
                      <a:endParaRPr b="1">
                        <a:latin typeface="Arial" panose="020B0604020202020204" pitchFamily="34" charset="0"/>
                        <a:cs typeface="Arial" panose="020B0604020202020204" pitchFamily="34" charset="0"/>
                      </a:endParaRPr>
                    </a:p>
                  </a:txBody>
                  <a:tcPr marL="91425" marR="91425" marT="91425" marB="91425"/>
                </a:tc>
                <a:extLst>
                  <a:ext uri="{0D108BD9-81ED-4DB2-BD59-A6C34878D82A}">
                    <a16:rowId xmlns:a16="http://schemas.microsoft.com/office/drawing/2014/main" val="10000"/>
                  </a:ext>
                </a:extLst>
              </a:tr>
              <a:tr h="707002">
                <a:tc>
                  <a:txBody>
                    <a:bodyPr/>
                    <a:lstStyle/>
                    <a:p>
                      <a:pPr marL="0" lvl="0" indent="0" algn="l" rtl="0">
                        <a:spcBef>
                          <a:spcPts val="0"/>
                        </a:spcBef>
                        <a:spcAft>
                          <a:spcPts val="0"/>
                        </a:spcAft>
                        <a:buNone/>
                      </a:pPr>
                      <a:r>
                        <a:rPr lang="en-US" sz="1200" b="1">
                          <a:latin typeface="Arial" panose="020B0604020202020204" pitchFamily="34" charset="0"/>
                          <a:cs typeface="Arial" panose="020B0604020202020204" pitchFamily="34" charset="0"/>
                        </a:rPr>
                        <a:t>app </a:t>
                      </a:r>
                      <a:endParaRPr sz="1200" b="1">
                        <a:latin typeface="Arial" panose="020B0604020202020204" pitchFamily="34" charset="0"/>
                        <a:cs typeface="Arial" panose="020B0604020202020204" pitchFamily="34" charset="0"/>
                      </a:endParaRPr>
                    </a:p>
                    <a:p>
                      <a:pPr marL="0" lvl="0" indent="0" algn="l" rtl="0">
                        <a:spcBef>
                          <a:spcPts val="0"/>
                        </a:spcBef>
                        <a:spcAft>
                          <a:spcPts val="0"/>
                        </a:spcAft>
                        <a:buNone/>
                      </a:pPr>
                      <a:endParaRPr sz="1200" b="1">
                        <a:latin typeface="Arial" panose="020B0604020202020204" pitchFamily="34" charset="0"/>
                        <a:cs typeface="Arial" panose="020B0604020202020204" pitchFamily="34" charset="0"/>
                      </a:endParaRPr>
                    </a:p>
                    <a:p>
                      <a:pPr marL="0" lvl="0" indent="0" algn="l" rtl="0">
                        <a:spcBef>
                          <a:spcPts val="0"/>
                        </a:spcBef>
                        <a:spcAft>
                          <a:spcPts val="0"/>
                        </a:spcAft>
                        <a:buNone/>
                      </a:pPr>
                      <a:endParaRPr sz="1200" b="1">
                        <a:latin typeface="Arial" panose="020B0604020202020204" pitchFamily="34" charset="0"/>
                        <a:cs typeface="Arial" panose="020B0604020202020204" pitchFamily="34" charset="0"/>
                      </a:endParaRPr>
                    </a:p>
                  </a:txBody>
                  <a:tcPr marL="91425" marR="91425" marT="91425" marB="91425"/>
                </a:tc>
                <a:tc>
                  <a:txBody>
                    <a:bodyPr/>
                    <a:lstStyle/>
                    <a:p>
                      <a:pPr marL="0" lvl="0" indent="0" algn="l" rtl="0">
                        <a:spcBef>
                          <a:spcPts val="0"/>
                        </a:spcBef>
                        <a:spcAft>
                          <a:spcPts val="0"/>
                        </a:spcAft>
                        <a:buNone/>
                      </a:pPr>
                      <a:r>
                        <a:rPr lang="en-US" sz="1200" b="1" dirty="0">
                          <a:latin typeface="Arial" panose="020B0604020202020204" pitchFamily="34" charset="0"/>
                          <a:cs typeface="Arial" panose="020B0604020202020204" pitchFamily="34" charset="0"/>
                        </a:rPr>
                        <a:t>19.03-ce, 19.03-ee, Desktop CE, Desktop EE</a:t>
                      </a:r>
                      <a:endParaRPr sz="1200" b="1" dirty="0">
                        <a:latin typeface="Arial" panose="020B0604020202020204" pitchFamily="34" charset="0"/>
                        <a:cs typeface="Arial" panose="020B0604020202020204" pitchFamily="34" charset="0"/>
                      </a:endParaRPr>
                    </a:p>
                  </a:txBody>
                  <a:tcPr marL="91425" marR="91425" marT="91425" marB="91425"/>
                </a:tc>
                <a:tc>
                  <a:txBody>
                    <a:bodyPr/>
                    <a:lstStyle/>
                    <a:p>
                      <a:pPr marL="0" lvl="0" indent="0" algn="l" rtl="0">
                        <a:spcBef>
                          <a:spcPts val="0"/>
                        </a:spcBef>
                        <a:spcAft>
                          <a:spcPts val="0"/>
                        </a:spcAft>
                        <a:buNone/>
                      </a:pPr>
                      <a:r>
                        <a:rPr lang="en-US" sz="1200" b="1" dirty="0">
                          <a:latin typeface="Arial" panose="020B0604020202020204" pitchFamily="34" charset="0"/>
                          <a:cs typeface="Arial" panose="020B0604020202020204" pitchFamily="34" charset="0"/>
                        </a:rPr>
                        <a:t>Available now via Engine Community and Desktop Community (Mac | Windows) </a:t>
                      </a:r>
                      <a:endParaRPr sz="1200" b="1" dirty="0">
                        <a:latin typeface="Arial" panose="020B0604020202020204" pitchFamily="34" charset="0"/>
                        <a:cs typeface="Arial" panose="020B0604020202020204" pitchFamily="34" charset="0"/>
                      </a:endParaRPr>
                    </a:p>
                    <a:p>
                      <a:pPr marL="0" lvl="0" indent="0" algn="l" rtl="0">
                        <a:spcBef>
                          <a:spcPts val="0"/>
                        </a:spcBef>
                        <a:spcAft>
                          <a:spcPts val="0"/>
                        </a:spcAft>
                        <a:buNone/>
                      </a:pPr>
                      <a:r>
                        <a:rPr lang="en-US" sz="1200" b="1" dirty="0">
                          <a:latin typeface="Arial" panose="020B0604020202020204" pitchFamily="34" charset="0"/>
                          <a:cs typeface="Arial" panose="020B0604020202020204" pitchFamily="34" charset="0"/>
                        </a:rPr>
                        <a:t>Docker Enterprise 3.0 </a:t>
                      </a:r>
                      <a:endParaRPr sz="1200" b="1" dirty="0">
                        <a:latin typeface="Arial" panose="020B0604020202020204" pitchFamily="34" charset="0"/>
                        <a:cs typeface="Arial" panose="020B0604020202020204" pitchFamily="34" charset="0"/>
                      </a:endParaRPr>
                    </a:p>
                  </a:txBody>
                  <a:tcPr marL="91425" marR="91425" marT="91425" marB="91425"/>
                </a:tc>
                <a:extLst>
                  <a:ext uri="{0D108BD9-81ED-4DB2-BD59-A6C34878D82A}">
                    <a16:rowId xmlns:a16="http://schemas.microsoft.com/office/drawing/2014/main" val="10001"/>
                  </a:ext>
                </a:extLst>
              </a:tr>
              <a:tr h="368246">
                <a:tc>
                  <a:txBody>
                    <a:bodyPr/>
                    <a:lstStyle/>
                    <a:p>
                      <a:pPr marL="0" lvl="0" indent="0" algn="l" rtl="0">
                        <a:spcBef>
                          <a:spcPts val="0"/>
                        </a:spcBef>
                        <a:spcAft>
                          <a:spcPts val="0"/>
                        </a:spcAft>
                        <a:buNone/>
                      </a:pPr>
                      <a:r>
                        <a:rPr lang="en-US" sz="1200" b="1">
                          <a:latin typeface="Arial" panose="020B0604020202020204" pitchFamily="34" charset="0"/>
                          <a:cs typeface="Arial" panose="020B0604020202020204" pitchFamily="34" charset="0"/>
                        </a:rPr>
                        <a:t>assemble </a:t>
                      </a:r>
                      <a:endParaRPr sz="1200" b="1">
                        <a:latin typeface="Arial" panose="020B0604020202020204" pitchFamily="34" charset="0"/>
                        <a:cs typeface="Arial" panose="020B0604020202020204" pitchFamily="34" charset="0"/>
                      </a:endParaRPr>
                    </a:p>
                  </a:txBody>
                  <a:tcPr marL="91425" marR="91425" marT="91425" marB="91425"/>
                </a:tc>
                <a:tc>
                  <a:txBody>
                    <a:bodyPr/>
                    <a:lstStyle/>
                    <a:p>
                      <a:pPr marL="0" lvl="0" indent="0" algn="l" rtl="0">
                        <a:spcBef>
                          <a:spcPts val="0"/>
                        </a:spcBef>
                        <a:spcAft>
                          <a:spcPts val="0"/>
                        </a:spcAft>
                        <a:buNone/>
                      </a:pPr>
                      <a:r>
                        <a:rPr lang="en-US" sz="1200" b="1">
                          <a:latin typeface="Arial" panose="020B0604020202020204" pitchFamily="34" charset="0"/>
                          <a:cs typeface="Arial" panose="020B0604020202020204" pitchFamily="34" charset="0"/>
                        </a:rPr>
                        <a:t>19.03-ee, Desktop Enterprise </a:t>
                      </a:r>
                      <a:endParaRPr sz="1200" b="1">
                        <a:latin typeface="Arial" panose="020B0604020202020204" pitchFamily="34" charset="0"/>
                        <a:cs typeface="Arial" panose="020B0604020202020204" pitchFamily="34" charset="0"/>
                      </a:endParaRPr>
                    </a:p>
                  </a:txBody>
                  <a:tcPr marL="91425" marR="91425" marT="91425" marB="91425"/>
                </a:tc>
                <a:tc>
                  <a:txBody>
                    <a:bodyPr/>
                    <a:lstStyle/>
                    <a:p>
                      <a:pPr marL="0" lvl="0" indent="0" algn="l" rtl="0">
                        <a:spcBef>
                          <a:spcPts val="0"/>
                        </a:spcBef>
                        <a:spcAft>
                          <a:spcPts val="0"/>
                        </a:spcAft>
                        <a:buNone/>
                      </a:pPr>
                      <a:r>
                        <a:rPr lang="en-US" sz="1200" b="1" dirty="0">
                          <a:latin typeface="Arial" panose="020B0604020202020204" pitchFamily="34" charset="0"/>
                          <a:cs typeface="Arial" panose="020B0604020202020204" pitchFamily="34" charset="0"/>
                        </a:rPr>
                        <a:t>Available with Docker Enterprise 3.0</a:t>
                      </a:r>
                      <a:endParaRPr sz="1200" b="1" dirty="0">
                        <a:latin typeface="Arial" panose="020B0604020202020204" pitchFamily="34" charset="0"/>
                        <a:cs typeface="Arial" panose="020B0604020202020204" pitchFamily="34" charset="0"/>
                      </a:endParaRPr>
                    </a:p>
                  </a:txBody>
                  <a:tcPr marL="91425" marR="91425" marT="91425" marB="91425"/>
                </a:tc>
                <a:extLst>
                  <a:ext uri="{0D108BD9-81ED-4DB2-BD59-A6C34878D82A}">
                    <a16:rowId xmlns:a16="http://schemas.microsoft.com/office/drawing/2014/main" val="10002"/>
                  </a:ext>
                </a:extLst>
              </a:tr>
              <a:tr h="368246">
                <a:tc>
                  <a:txBody>
                    <a:bodyPr/>
                    <a:lstStyle/>
                    <a:p>
                      <a:pPr marL="0" lvl="0" indent="0" algn="l" rtl="0">
                        <a:spcBef>
                          <a:spcPts val="0"/>
                        </a:spcBef>
                        <a:spcAft>
                          <a:spcPts val="0"/>
                        </a:spcAft>
                        <a:buNone/>
                      </a:pPr>
                      <a:r>
                        <a:rPr lang="en-US" sz="1200" b="1">
                          <a:latin typeface="Arial" panose="020B0604020202020204" pitchFamily="34" charset="0"/>
                          <a:cs typeface="Arial" panose="020B0604020202020204" pitchFamily="34" charset="0"/>
                        </a:rPr>
                        <a:t>template</a:t>
                      </a:r>
                      <a:endParaRPr sz="1200" b="1">
                        <a:latin typeface="Arial" panose="020B0604020202020204" pitchFamily="34" charset="0"/>
                        <a:cs typeface="Arial" panose="020B0604020202020204" pitchFamily="34" charset="0"/>
                      </a:endParaRPr>
                    </a:p>
                  </a:txBody>
                  <a:tcPr marL="91425" marR="91425" marT="91425" marB="91425"/>
                </a:tc>
                <a:tc>
                  <a:txBody>
                    <a:bodyPr/>
                    <a:lstStyle/>
                    <a:p>
                      <a:pPr marL="0" lvl="0" indent="0" algn="l" rtl="0">
                        <a:spcBef>
                          <a:spcPts val="0"/>
                        </a:spcBef>
                        <a:spcAft>
                          <a:spcPts val="0"/>
                        </a:spcAft>
                        <a:buNone/>
                      </a:pPr>
                      <a:r>
                        <a:rPr lang="en-US" sz="1200" b="1">
                          <a:latin typeface="Arial" panose="020B0604020202020204" pitchFamily="34" charset="0"/>
                          <a:cs typeface="Arial" panose="020B0604020202020204" pitchFamily="34" charset="0"/>
                        </a:rPr>
                        <a:t>19.03-ee, Desktop Enterprise </a:t>
                      </a:r>
                      <a:endParaRPr sz="1200" b="1">
                        <a:latin typeface="Arial" panose="020B0604020202020204" pitchFamily="34" charset="0"/>
                        <a:cs typeface="Arial" panose="020B0604020202020204" pitchFamily="34" charset="0"/>
                      </a:endParaRPr>
                    </a:p>
                  </a:txBody>
                  <a:tcPr marL="91425" marR="91425" marT="91425" marB="91425"/>
                </a:tc>
                <a:tc>
                  <a:txBody>
                    <a:bodyPr/>
                    <a:lstStyle/>
                    <a:p>
                      <a:pPr marL="0" lvl="0" indent="0" algn="l" rtl="0">
                        <a:spcBef>
                          <a:spcPts val="0"/>
                        </a:spcBef>
                        <a:spcAft>
                          <a:spcPts val="0"/>
                        </a:spcAft>
                        <a:buNone/>
                      </a:pPr>
                      <a:r>
                        <a:rPr lang="en-US" sz="1200" b="1" dirty="0">
                          <a:latin typeface="Arial" panose="020B0604020202020204" pitchFamily="34" charset="0"/>
                          <a:cs typeface="Arial" panose="020B0604020202020204" pitchFamily="34" charset="0"/>
                        </a:rPr>
                        <a:t>Available with Docker Enterprise 3.0</a:t>
                      </a:r>
                      <a:endParaRPr sz="1200" b="1" dirty="0">
                        <a:latin typeface="Arial" panose="020B0604020202020204" pitchFamily="34" charset="0"/>
                        <a:cs typeface="Arial" panose="020B0604020202020204" pitchFamily="34" charset="0"/>
                      </a:endParaRPr>
                    </a:p>
                  </a:txBody>
                  <a:tcPr marL="91425" marR="91425" marT="91425" marB="91425"/>
                </a:tc>
                <a:extLst>
                  <a:ext uri="{0D108BD9-81ED-4DB2-BD59-A6C34878D82A}">
                    <a16:rowId xmlns:a16="http://schemas.microsoft.com/office/drawing/2014/main" val="10003"/>
                  </a:ext>
                </a:extLst>
              </a:tr>
              <a:tr h="368246">
                <a:tc>
                  <a:txBody>
                    <a:bodyPr/>
                    <a:lstStyle/>
                    <a:p>
                      <a:pPr marL="0" lvl="0" indent="0" algn="l" rtl="0">
                        <a:spcBef>
                          <a:spcPts val="0"/>
                        </a:spcBef>
                        <a:spcAft>
                          <a:spcPts val="0"/>
                        </a:spcAft>
                        <a:buNone/>
                      </a:pPr>
                      <a:r>
                        <a:rPr lang="en-US" sz="1200" b="1">
                          <a:latin typeface="Arial" panose="020B0604020202020204" pitchFamily="34" charset="0"/>
                          <a:cs typeface="Arial" panose="020B0604020202020204" pitchFamily="34" charset="0"/>
                        </a:rPr>
                        <a:t>cluster </a:t>
                      </a:r>
                      <a:endParaRPr sz="1200" b="1">
                        <a:latin typeface="Arial" panose="020B0604020202020204" pitchFamily="34" charset="0"/>
                        <a:cs typeface="Arial" panose="020B0604020202020204" pitchFamily="34" charset="0"/>
                      </a:endParaRPr>
                    </a:p>
                  </a:txBody>
                  <a:tcPr marL="91425" marR="91425" marT="91425" marB="91425"/>
                </a:tc>
                <a:tc>
                  <a:txBody>
                    <a:bodyPr/>
                    <a:lstStyle/>
                    <a:p>
                      <a:pPr marL="0" lvl="0" indent="0" algn="l" rtl="0">
                        <a:spcBef>
                          <a:spcPts val="0"/>
                        </a:spcBef>
                        <a:spcAft>
                          <a:spcPts val="0"/>
                        </a:spcAft>
                        <a:buNone/>
                      </a:pPr>
                      <a:r>
                        <a:rPr lang="en-US" sz="1200" b="1">
                          <a:latin typeface="Arial" panose="020B0604020202020204" pitchFamily="34" charset="0"/>
                          <a:cs typeface="Arial" panose="020B0604020202020204" pitchFamily="34" charset="0"/>
                        </a:rPr>
                        <a:t>19.03-ee, Desktop Enterprise </a:t>
                      </a:r>
                      <a:endParaRPr sz="1200" b="1">
                        <a:latin typeface="Arial" panose="020B0604020202020204" pitchFamily="34" charset="0"/>
                        <a:cs typeface="Arial" panose="020B0604020202020204" pitchFamily="34" charset="0"/>
                      </a:endParaRPr>
                    </a:p>
                  </a:txBody>
                  <a:tcPr marL="91425" marR="91425" marT="91425" marB="91425"/>
                </a:tc>
                <a:tc>
                  <a:txBody>
                    <a:bodyPr/>
                    <a:lstStyle/>
                    <a:p>
                      <a:pPr marL="0" lvl="0" indent="0" algn="l" rtl="0">
                        <a:spcBef>
                          <a:spcPts val="0"/>
                        </a:spcBef>
                        <a:spcAft>
                          <a:spcPts val="0"/>
                        </a:spcAft>
                        <a:buNone/>
                      </a:pPr>
                      <a:r>
                        <a:rPr lang="en-US" sz="1200" b="1" dirty="0">
                          <a:latin typeface="Arial" panose="020B0604020202020204" pitchFamily="34" charset="0"/>
                          <a:cs typeface="Arial" panose="020B0604020202020204" pitchFamily="34" charset="0"/>
                        </a:rPr>
                        <a:t>Available with Docker Enterprise 3.0</a:t>
                      </a:r>
                      <a:endParaRPr sz="1200" b="1" dirty="0">
                        <a:latin typeface="Arial" panose="020B0604020202020204" pitchFamily="34" charset="0"/>
                        <a:cs typeface="Arial" panose="020B0604020202020204" pitchFamily="34" charset="0"/>
                      </a:endParaRPr>
                    </a:p>
                  </a:txBody>
                  <a:tcPr marL="91425" marR="91425" marT="91425" marB="91425"/>
                </a:tc>
                <a:extLst>
                  <a:ext uri="{0D108BD9-81ED-4DB2-BD59-A6C34878D82A}">
                    <a16:rowId xmlns:a16="http://schemas.microsoft.com/office/drawing/2014/main" val="10004"/>
                  </a:ext>
                </a:extLst>
              </a:tr>
              <a:tr h="368246">
                <a:tc>
                  <a:txBody>
                    <a:bodyPr/>
                    <a:lstStyle/>
                    <a:p>
                      <a:pPr marL="0" lvl="0" indent="0" algn="l" rtl="0">
                        <a:spcBef>
                          <a:spcPts val="0"/>
                        </a:spcBef>
                        <a:spcAft>
                          <a:spcPts val="0"/>
                        </a:spcAft>
                        <a:buNone/>
                      </a:pPr>
                      <a:r>
                        <a:rPr lang="en-US" sz="1200" b="1">
                          <a:latin typeface="Arial" panose="020B0604020202020204" pitchFamily="34" charset="0"/>
                          <a:cs typeface="Arial" panose="020B0604020202020204" pitchFamily="34" charset="0"/>
                        </a:rPr>
                        <a:t>gmsa </a:t>
                      </a:r>
                      <a:endParaRPr sz="1200" b="1">
                        <a:latin typeface="Arial" panose="020B0604020202020204" pitchFamily="34" charset="0"/>
                        <a:cs typeface="Arial" panose="020B0604020202020204" pitchFamily="34" charset="0"/>
                      </a:endParaRPr>
                    </a:p>
                  </a:txBody>
                  <a:tcPr marL="91425" marR="91425" marT="91425" marB="91425"/>
                </a:tc>
                <a:tc>
                  <a:txBody>
                    <a:bodyPr/>
                    <a:lstStyle/>
                    <a:p>
                      <a:pPr marL="0" lvl="0" indent="0" algn="l" rtl="0">
                        <a:spcBef>
                          <a:spcPts val="0"/>
                        </a:spcBef>
                        <a:spcAft>
                          <a:spcPts val="0"/>
                        </a:spcAft>
                        <a:buNone/>
                      </a:pPr>
                      <a:r>
                        <a:rPr lang="en-US" sz="1200" b="1">
                          <a:latin typeface="Arial" panose="020B0604020202020204" pitchFamily="34" charset="0"/>
                          <a:cs typeface="Arial" panose="020B0604020202020204" pitchFamily="34" charset="0"/>
                        </a:rPr>
                        <a:t>19.03-ee, Desktop Enterprise </a:t>
                      </a:r>
                      <a:endParaRPr sz="1200" b="1">
                        <a:latin typeface="Arial" panose="020B0604020202020204" pitchFamily="34" charset="0"/>
                        <a:cs typeface="Arial" panose="020B0604020202020204" pitchFamily="34" charset="0"/>
                      </a:endParaRPr>
                    </a:p>
                  </a:txBody>
                  <a:tcPr marL="91425" marR="91425" marT="91425" marB="91425"/>
                </a:tc>
                <a:tc>
                  <a:txBody>
                    <a:bodyPr/>
                    <a:lstStyle/>
                    <a:p>
                      <a:pPr marL="0" lvl="0" indent="0" algn="l" rtl="0">
                        <a:spcBef>
                          <a:spcPts val="0"/>
                        </a:spcBef>
                        <a:spcAft>
                          <a:spcPts val="0"/>
                        </a:spcAft>
                        <a:buNone/>
                      </a:pPr>
                      <a:r>
                        <a:rPr lang="en-US" sz="1200" b="1" dirty="0">
                          <a:latin typeface="Arial" panose="020B0604020202020204" pitchFamily="34" charset="0"/>
                          <a:cs typeface="Arial" panose="020B0604020202020204" pitchFamily="34" charset="0"/>
                        </a:rPr>
                        <a:t>Available with Docker Enterprise 3.0</a:t>
                      </a:r>
                      <a:endParaRPr sz="1200" b="1" dirty="0">
                        <a:latin typeface="Arial" panose="020B0604020202020204" pitchFamily="34" charset="0"/>
                        <a:cs typeface="Arial" panose="020B0604020202020204" pitchFamily="34" charset="0"/>
                      </a:endParaRPr>
                    </a:p>
                  </a:txBody>
                  <a:tcPr marL="91425" marR="91425" marT="91425" marB="91425"/>
                </a:tc>
                <a:extLst>
                  <a:ext uri="{0D108BD9-81ED-4DB2-BD59-A6C34878D82A}">
                    <a16:rowId xmlns:a16="http://schemas.microsoft.com/office/drawing/2014/main" val="10005"/>
                  </a:ext>
                </a:extLst>
              </a:tr>
              <a:tr h="368246">
                <a:tc>
                  <a:txBody>
                    <a:bodyPr/>
                    <a:lstStyle/>
                    <a:p>
                      <a:pPr marL="0" lvl="0" indent="0" algn="l" rtl="0">
                        <a:spcBef>
                          <a:spcPts val="0"/>
                        </a:spcBef>
                        <a:spcAft>
                          <a:spcPts val="0"/>
                        </a:spcAft>
                        <a:buNone/>
                      </a:pPr>
                      <a:r>
                        <a:rPr lang="en-US" sz="1200" b="1">
                          <a:latin typeface="Arial" panose="020B0604020202020204" pitchFamily="34" charset="0"/>
                          <a:cs typeface="Arial" panose="020B0604020202020204" pitchFamily="34" charset="0"/>
                        </a:rPr>
                        <a:t>registry </a:t>
                      </a:r>
                      <a:endParaRPr sz="1200" b="1">
                        <a:latin typeface="Arial" panose="020B0604020202020204" pitchFamily="34" charset="0"/>
                        <a:cs typeface="Arial" panose="020B0604020202020204" pitchFamily="34" charset="0"/>
                      </a:endParaRPr>
                    </a:p>
                  </a:txBody>
                  <a:tcPr marL="91425" marR="91425" marT="91425" marB="91425"/>
                </a:tc>
                <a:tc>
                  <a:txBody>
                    <a:bodyPr/>
                    <a:lstStyle/>
                    <a:p>
                      <a:pPr marL="0" lvl="0" indent="0" algn="l" rtl="0">
                        <a:spcBef>
                          <a:spcPts val="0"/>
                        </a:spcBef>
                        <a:spcAft>
                          <a:spcPts val="0"/>
                        </a:spcAft>
                        <a:buNone/>
                      </a:pPr>
                      <a:r>
                        <a:rPr lang="en-US" sz="1200" b="1">
                          <a:latin typeface="Arial" panose="020B0604020202020204" pitchFamily="34" charset="0"/>
                          <a:cs typeface="Arial" panose="020B0604020202020204" pitchFamily="34" charset="0"/>
                        </a:rPr>
                        <a:t>19.03-ee, Desktop Enterprise </a:t>
                      </a:r>
                      <a:endParaRPr sz="1200" b="1">
                        <a:latin typeface="Arial" panose="020B0604020202020204" pitchFamily="34" charset="0"/>
                        <a:cs typeface="Arial" panose="020B0604020202020204" pitchFamily="34" charset="0"/>
                      </a:endParaRPr>
                    </a:p>
                  </a:txBody>
                  <a:tcPr marL="91425" marR="91425" marT="91425" marB="91425"/>
                </a:tc>
                <a:tc>
                  <a:txBody>
                    <a:bodyPr/>
                    <a:lstStyle/>
                    <a:p>
                      <a:pPr marL="0" lvl="0" indent="0" algn="l" rtl="0">
                        <a:spcBef>
                          <a:spcPts val="0"/>
                        </a:spcBef>
                        <a:spcAft>
                          <a:spcPts val="0"/>
                        </a:spcAft>
                        <a:buNone/>
                      </a:pPr>
                      <a:r>
                        <a:rPr lang="en-US" sz="1200" b="1" dirty="0">
                          <a:latin typeface="Arial" panose="020B0604020202020204" pitchFamily="34" charset="0"/>
                          <a:cs typeface="Arial" panose="020B0604020202020204" pitchFamily="34" charset="0"/>
                        </a:rPr>
                        <a:t>Available with Docker Enterprise 3.0</a:t>
                      </a:r>
                      <a:endParaRPr sz="1200" b="1" dirty="0">
                        <a:latin typeface="Arial" panose="020B0604020202020204" pitchFamily="34" charset="0"/>
                        <a:cs typeface="Arial" panose="020B0604020202020204" pitchFamily="34" charset="0"/>
                      </a:endParaRPr>
                    </a:p>
                  </a:txBody>
                  <a:tcPr marL="91425" marR="91425" marT="91425" marB="91425"/>
                </a:tc>
                <a:extLst>
                  <a:ext uri="{0D108BD9-81ED-4DB2-BD59-A6C34878D82A}">
                    <a16:rowId xmlns:a16="http://schemas.microsoft.com/office/drawing/2014/main" val="10006"/>
                  </a:ext>
                </a:extLst>
              </a:tr>
              <a:tr h="530245">
                <a:tc>
                  <a:txBody>
                    <a:bodyPr/>
                    <a:lstStyle/>
                    <a:p>
                      <a:pPr marL="0" lvl="0" indent="0" algn="l" rtl="0">
                        <a:spcBef>
                          <a:spcPts val="0"/>
                        </a:spcBef>
                        <a:spcAft>
                          <a:spcPts val="0"/>
                        </a:spcAft>
                        <a:buNone/>
                      </a:pPr>
                      <a:r>
                        <a:rPr lang="en-US" sz="1200" b="1" dirty="0">
                          <a:latin typeface="Arial" panose="020B0604020202020204" pitchFamily="34" charset="0"/>
                          <a:cs typeface="Arial" panose="020B0604020202020204" pitchFamily="34" charset="0"/>
                        </a:rPr>
                        <a:t>buildx </a:t>
                      </a:r>
                      <a:endParaRPr sz="1200" b="1" dirty="0">
                        <a:latin typeface="Arial" panose="020B0604020202020204" pitchFamily="34" charset="0"/>
                        <a:cs typeface="Arial" panose="020B0604020202020204" pitchFamily="34" charset="0"/>
                      </a:endParaRPr>
                    </a:p>
                    <a:p>
                      <a:pPr marL="0" lvl="0" indent="0" algn="l" rtl="0">
                        <a:spcBef>
                          <a:spcPts val="0"/>
                        </a:spcBef>
                        <a:spcAft>
                          <a:spcPts val="0"/>
                        </a:spcAft>
                        <a:buNone/>
                      </a:pPr>
                      <a:endParaRPr sz="1200" b="1" dirty="0">
                        <a:latin typeface="Arial" panose="020B0604020202020204" pitchFamily="34" charset="0"/>
                        <a:cs typeface="Arial" panose="020B0604020202020204" pitchFamily="34" charset="0"/>
                      </a:endParaRPr>
                    </a:p>
                  </a:txBody>
                  <a:tcPr marL="91425" marR="91425" marT="91425" marB="91425"/>
                </a:tc>
                <a:tc>
                  <a:txBody>
                    <a:bodyPr/>
                    <a:lstStyle/>
                    <a:p>
                      <a:pPr marL="0" lvl="0" indent="0" algn="l" rtl="0">
                        <a:spcBef>
                          <a:spcPts val="0"/>
                        </a:spcBef>
                        <a:spcAft>
                          <a:spcPts val="0"/>
                        </a:spcAft>
                        <a:buNone/>
                      </a:pPr>
                      <a:r>
                        <a:rPr lang="en-US" sz="1200" b="1">
                          <a:latin typeface="Arial" panose="020B0604020202020204" pitchFamily="34" charset="0"/>
                          <a:cs typeface="Arial" panose="020B0604020202020204" pitchFamily="34" charset="0"/>
                        </a:rPr>
                        <a:t>desktop-edge </a:t>
                      </a:r>
                      <a:endParaRPr sz="1200" b="1">
                        <a:latin typeface="Arial" panose="020B0604020202020204" pitchFamily="34" charset="0"/>
                        <a:cs typeface="Arial" panose="020B0604020202020204" pitchFamily="34" charset="0"/>
                      </a:endParaRPr>
                    </a:p>
                  </a:txBody>
                  <a:tcPr marL="91425" marR="91425" marT="91425" marB="91425"/>
                </a:tc>
                <a:tc>
                  <a:txBody>
                    <a:bodyPr/>
                    <a:lstStyle/>
                    <a:p>
                      <a:pPr marL="0" lvl="0" indent="0" algn="l" rtl="0">
                        <a:spcBef>
                          <a:spcPts val="0"/>
                        </a:spcBef>
                        <a:spcAft>
                          <a:spcPts val="0"/>
                        </a:spcAft>
                        <a:buNone/>
                      </a:pPr>
                      <a:r>
                        <a:rPr lang="en-US" sz="1200" b="1">
                          <a:latin typeface="Arial" panose="020B0604020202020204" pitchFamily="34" charset="0"/>
                          <a:cs typeface="Arial" panose="020B0604020202020204" pitchFamily="34" charset="0"/>
                        </a:rPr>
                        <a:t>Available in Desktop CE Edge (Mac | Windows), download the plugin </a:t>
                      </a:r>
                      <a:endParaRPr sz="1200" b="1">
                        <a:latin typeface="Arial" panose="020B0604020202020204" pitchFamily="34" charset="0"/>
                        <a:cs typeface="Arial" panose="020B0604020202020204" pitchFamily="34" charset="0"/>
                      </a:endParaRPr>
                    </a:p>
                  </a:txBody>
                  <a:tcPr marL="91425" marR="91425" marT="91425" marB="91425"/>
                </a:tc>
                <a:extLst>
                  <a:ext uri="{0D108BD9-81ED-4DB2-BD59-A6C34878D82A}">
                    <a16:rowId xmlns:a16="http://schemas.microsoft.com/office/drawing/2014/main" val="10007"/>
                  </a:ext>
                </a:extLst>
              </a:tr>
              <a:tr h="368246">
                <a:tc>
                  <a:txBody>
                    <a:bodyPr/>
                    <a:lstStyle/>
                    <a:p>
                      <a:pPr marL="0" lvl="0" indent="0" algn="l" rtl="0">
                        <a:spcBef>
                          <a:spcPts val="0"/>
                        </a:spcBef>
                        <a:spcAft>
                          <a:spcPts val="0"/>
                        </a:spcAft>
                        <a:buNone/>
                      </a:pPr>
                      <a:r>
                        <a:rPr lang="en-US" sz="1200" b="1">
                          <a:latin typeface="Arial" panose="020B0604020202020204" pitchFamily="34" charset="0"/>
                          <a:cs typeface="Arial" panose="020B0604020202020204" pitchFamily="34" charset="0"/>
                        </a:rPr>
                        <a:t>jump </a:t>
                      </a:r>
                      <a:endParaRPr sz="1200" b="1">
                        <a:latin typeface="Arial" panose="020B0604020202020204" pitchFamily="34" charset="0"/>
                        <a:cs typeface="Arial" panose="020B0604020202020204" pitchFamily="34" charset="0"/>
                      </a:endParaRPr>
                    </a:p>
                  </a:txBody>
                  <a:tcPr marL="91425" marR="91425" marT="91425" marB="91425"/>
                </a:tc>
                <a:tc>
                  <a:txBody>
                    <a:bodyPr/>
                    <a:lstStyle/>
                    <a:p>
                      <a:pPr marL="0" lvl="0" indent="0" algn="l" rtl="0">
                        <a:spcBef>
                          <a:spcPts val="0"/>
                        </a:spcBef>
                        <a:spcAft>
                          <a:spcPts val="0"/>
                        </a:spcAft>
                        <a:buNone/>
                      </a:pPr>
                      <a:r>
                        <a:rPr lang="en-US" sz="1200" b="1">
                          <a:latin typeface="Arial" panose="020B0604020202020204" pitchFamily="34" charset="0"/>
                          <a:cs typeface="Arial" panose="020B0604020202020204" pitchFamily="34" charset="0"/>
                        </a:rPr>
                        <a:t>Sign up for more information</a:t>
                      </a:r>
                      <a:endParaRPr sz="1200" b="1">
                        <a:latin typeface="Arial" panose="020B0604020202020204" pitchFamily="34" charset="0"/>
                        <a:cs typeface="Arial" panose="020B0604020202020204" pitchFamily="34" charset="0"/>
                      </a:endParaRPr>
                    </a:p>
                  </a:txBody>
                  <a:tcPr marL="91425" marR="91425" marT="91425" marB="91425"/>
                </a:tc>
                <a:tc>
                  <a:txBody>
                    <a:bodyPr/>
                    <a:lstStyle/>
                    <a:p>
                      <a:pPr marL="0" lvl="0" indent="0" algn="l" rtl="0">
                        <a:spcBef>
                          <a:spcPts val="0"/>
                        </a:spcBef>
                        <a:spcAft>
                          <a:spcPts val="0"/>
                        </a:spcAft>
                        <a:buNone/>
                      </a:pPr>
                      <a:r>
                        <a:rPr lang="en-US" sz="1200" b="1">
                          <a:latin typeface="Arial" panose="020B0604020202020204" pitchFamily="34" charset="0"/>
                          <a:cs typeface="Arial" panose="020B0604020202020204" pitchFamily="34" charset="0"/>
                        </a:rPr>
                        <a:t>Sign up for more information</a:t>
                      </a:r>
                      <a:endParaRPr sz="1200" b="1">
                        <a:latin typeface="Arial" panose="020B0604020202020204" pitchFamily="34" charset="0"/>
                        <a:cs typeface="Arial" panose="020B0604020202020204" pitchFamily="34" charset="0"/>
                      </a:endParaRPr>
                    </a:p>
                  </a:txBody>
                  <a:tcPr marL="91425" marR="91425" marT="91425" marB="91425"/>
                </a:tc>
                <a:extLst>
                  <a:ext uri="{0D108BD9-81ED-4DB2-BD59-A6C34878D82A}">
                    <a16:rowId xmlns:a16="http://schemas.microsoft.com/office/drawing/2014/main" val="10008"/>
                  </a:ext>
                </a:extLst>
              </a:tr>
              <a:tr h="368246">
                <a:tc>
                  <a:txBody>
                    <a:bodyPr/>
                    <a:lstStyle/>
                    <a:p>
                      <a:pPr marL="0" lvl="0" indent="0" algn="l" rtl="0">
                        <a:spcBef>
                          <a:spcPts val="0"/>
                        </a:spcBef>
                        <a:spcAft>
                          <a:spcPts val="0"/>
                        </a:spcAft>
                        <a:buNone/>
                      </a:pPr>
                      <a:r>
                        <a:rPr lang="en-US" sz="1200" b="1">
                          <a:latin typeface="Arial" panose="020B0604020202020204" pitchFamily="34" charset="0"/>
                          <a:cs typeface="Arial" panose="020B0604020202020204" pitchFamily="34" charset="0"/>
                        </a:rPr>
                        <a:t>pipeline </a:t>
                      </a:r>
                      <a:endParaRPr sz="1200" b="1">
                        <a:latin typeface="Arial" panose="020B0604020202020204" pitchFamily="34" charset="0"/>
                        <a:cs typeface="Arial" panose="020B0604020202020204" pitchFamily="34" charset="0"/>
                      </a:endParaRPr>
                    </a:p>
                  </a:txBody>
                  <a:tcPr marL="91425" marR="91425" marT="91425" marB="91425"/>
                </a:tc>
                <a:tc>
                  <a:txBody>
                    <a:bodyPr/>
                    <a:lstStyle/>
                    <a:p>
                      <a:pPr marL="0" lvl="0" indent="0" algn="l" rtl="0">
                        <a:spcBef>
                          <a:spcPts val="0"/>
                        </a:spcBef>
                        <a:spcAft>
                          <a:spcPts val="0"/>
                        </a:spcAft>
                        <a:buNone/>
                      </a:pPr>
                      <a:r>
                        <a:rPr lang="en-US" sz="1200" b="1" dirty="0">
                          <a:latin typeface="Arial" panose="020B0604020202020204" pitchFamily="34" charset="0"/>
                          <a:cs typeface="Arial" panose="020B0604020202020204" pitchFamily="34" charset="0"/>
                        </a:rPr>
                        <a:t>Sign up for more information</a:t>
                      </a:r>
                      <a:endParaRPr sz="1200" b="1" dirty="0">
                        <a:latin typeface="Arial" panose="020B0604020202020204" pitchFamily="34" charset="0"/>
                        <a:cs typeface="Arial" panose="020B0604020202020204" pitchFamily="34" charset="0"/>
                      </a:endParaRPr>
                    </a:p>
                  </a:txBody>
                  <a:tcPr marL="91425" marR="91425" marT="91425" marB="91425"/>
                </a:tc>
                <a:tc>
                  <a:txBody>
                    <a:bodyPr/>
                    <a:lstStyle/>
                    <a:p>
                      <a:pPr marL="0" lvl="0" indent="0" algn="l" rtl="0">
                        <a:spcBef>
                          <a:spcPts val="0"/>
                        </a:spcBef>
                        <a:spcAft>
                          <a:spcPts val="0"/>
                        </a:spcAft>
                        <a:buNone/>
                      </a:pPr>
                      <a:r>
                        <a:rPr lang="en-US" sz="1200" b="1" dirty="0">
                          <a:latin typeface="Arial" panose="020B0604020202020204" pitchFamily="34" charset="0"/>
                          <a:cs typeface="Arial" panose="020B0604020202020204" pitchFamily="34" charset="0"/>
                        </a:rPr>
                        <a:t>Sign up for more information</a:t>
                      </a:r>
                      <a:endParaRPr sz="1200" b="1" dirty="0">
                        <a:latin typeface="Arial" panose="020B0604020202020204" pitchFamily="34" charset="0"/>
                        <a:cs typeface="Arial" panose="020B0604020202020204" pitchFamily="34" charset="0"/>
                      </a:endParaRPr>
                    </a:p>
                  </a:txBody>
                  <a:tcPr marL="91425" marR="91425" marT="91425" marB="91425"/>
                </a:tc>
                <a:extLst>
                  <a:ext uri="{0D108BD9-81ED-4DB2-BD59-A6C34878D82A}">
                    <a16:rowId xmlns:a16="http://schemas.microsoft.com/office/drawing/2014/main" val="10009"/>
                  </a:ext>
                </a:extLst>
              </a:tr>
            </a:tbl>
          </a:graphicData>
        </a:graphic>
      </p:graphicFrame>
      <p:sp>
        <p:nvSpPr>
          <p:cNvPr id="8" name="Text Placeholder 1">
            <a:extLst>
              <a:ext uri="{FF2B5EF4-FFF2-40B4-BE49-F238E27FC236}">
                <a16:creationId xmlns:a16="http://schemas.microsoft.com/office/drawing/2014/main" id="{DC251E0C-2BC8-F448-ACA7-036A4ECB403C}"/>
              </a:ext>
            </a:extLst>
          </p:cNvPr>
          <p:cNvSpPr>
            <a:spLocks noGrp="1"/>
          </p:cNvSpPr>
          <p:nvPr>
            <p:ph type="body" sz="quarter" idx="14"/>
          </p:nvPr>
        </p:nvSpPr>
        <p:spPr>
          <a:xfrm>
            <a:off x="1767327" y="367553"/>
            <a:ext cx="7519635" cy="572572"/>
          </a:xfrm>
        </p:spPr>
        <p:txBody>
          <a:bodyPr>
            <a:normAutofit fontScale="62500" lnSpcReduction="20000"/>
          </a:bodyPr>
          <a:lstStyle/>
          <a:p>
            <a:r>
              <a:rPr lang="en-US" dirty="0">
                <a:cs typeface="Helvetica" panose="020B0604020202020204" pitchFamily="34" charset="0"/>
              </a:rPr>
              <a:t>Docker New CLI Plugin </a:t>
            </a:r>
          </a:p>
        </p:txBody>
      </p:sp>
    </p:spTree>
    <p:extLst>
      <p:ext uri="{BB962C8B-B14F-4D97-AF65-F5344CB8AC3E}">
        <p14:creationId xmlns:p14="http://schemas.microsoft.com/office/powerpoint/2010/main" val="2891306663"/>
      </p:ext>
    </p:extLst>
  </p:cSld>
  <p:clrMapOvr>
    <a:masterClrMapping/>
  </p:clrMapOvr>
  <p:transition spd="med"/>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C251E0C-2BC8-F448-ACA7-036A4ECB403C}"/>
              </a:ext>
            </a:extLst>
          </p:cNvPr>
          <p:cNvSpPr>
            <a:spLocks noGrp="1"/>
          </p:cNvSpPr>
          <p:nvPr>
            <p:ph type="body" sz="quarter" idx="14"/>
          </p:nvPr>
        </p:nvSpPr>
        <p:spPr>
          <a:xfrm>
            <a:off x="4771520" y="2032237"/>
            <a:ext cx="7006350" cy="1704876"/>
          </a:xfrm>
        </p:spPr>
        <p:txBody>
          <a:bodyPr>
            <a:normAutofit fontScale="77500" lnSpcReduction="20000"/>
          </a:bodyPr>
          <a:lstStyle/>
          <a:p>
            <a:r>
              <a:rPr lang="en-US" dirty="0">
                <a:cs typeface="Helvetica" panose="020B0604020202020204" pitchFamily="34" charset="0"/>
              </a:rPr>
              <a:t>Building Docker Containers &amp; Microservices</a:t>
            </a:r>
          </a:p>
        </p:txBody>
      </p:sp>
      <p:pic>
        <p:nvPicPr>
          <p:cNvPr id="3" name="Picture 2"/>
          <p:cNvPicPr>
            <a:picLocks noChangeAspect="1"/>
          </p:cNvPicPr>
          <p:nvPr/>
        </p:nvPicPr>
        <p:blipFill>
          <a:blip r:embed="rId2"/>
          <a:stretch>
            <a:fillRect/>
          </a:stretch>
        </p:blipFill>
        <p:spPr>
          <a:xfrm>
            <a:off x="10845195" y="6044383"/>
            <a:ext cx="1220425" cy="813617"/>
          </a:xfrm>
          <a:prstGeom prst="rect">
            <a:avLst/>
          </a:prstGeom>
        </p:spPr>
      </p:pic>
    </p:spTree>
    <p:extLst>
      <p:ext uri="{BB962C8B-B14F-4D97-AF65-F5344CB8AC3E}">
        <p14:creationId xmlns:p14="http://schemas.microsoft.com/office/powerpoint/2010/main" val="2405964666"/>
      </p:ext>
    </p:extLst>
  </p:cSld>
  <p:clrMapOvr>
    <a:masterClrMapping/>
  </p:clrMapOvr>
  <p:transition spd="med"/>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4"/>
          </p:nvPr>
        </p:nvSpPr>
        <p:spPr/>
        <p:txBody>
          <a:bodyPr>
            <a:normAutofit lnSpcReduction="10000"/>
          </a:bodyPr>
          <a:lstStyle/>
          <a:p>
            <a:r>
              <a:rPr lang="en-US" dirty="0"/>
              <a:t>Introducing Dockerfile</a:t>
            </a:r>
          </a:p>
        </p:txBody>
      </p:sp>
      <p:sp>
        <p:nvSpPr>
          <p:cNvPr id="4" name="Text Placeholder 1"/>
          <p:cNvSpPr>
            <a:spLocks noGrp="1"/>
          </p:cNvSpPr>
          <p:nvPr>
            <p:ph type="body" sz="quarter" idx="13"/>
          </p:nvPr>
        </p:nvSpPr>
        <p:spPr>
          <a:xfrm>
            <a:off x="934991" y="1700285"/>
            <a:ext cx="8480602" cy="3710762"/>
          </a:xfrm>
        </p:spPr>
        <p:txBody>
          <a:bodyPr>
            <a:normAutofit/>
          </a:bodyPr>
          <a:lstStyle/>
          <a:p>
            <a:r>
              <a:rPr lang="en-US" sz="2400" dirty="0"/>
              <a:t>Series of instructions to build Docker Images</a:t>
            </a:r>
          </a:p>
          <a:p>
            <a:endParaRPr lang="en-US" sz="2400" dirty="0"/>
          </a:p>
          <a:p>
            <a:endParaRPr lang="en-US" sz="2400" dirty="0"/>
          </a:p>
          <a:p>
            <a:pPr marL="342900" indent="-342900">
              <a:buFontTx/>
              <a:buChar char="-"/>
            </a:pPr>
            <a:endParaRPr lang="en-US" sz="1800" dirty="0"/>
          </a:p>
          <a:p>
            <a:pPr marL="342900" indent="-342900">
              <a:buFontTx/>
              <a:buChar char="-"/>
            </a:pPr>
            <a:endParaRPr lang="en-US" sz="1800" dirty="0"/>
          </a:p>
          <a:p>
            <a:endParaRPr lang="en-US" sz="1800" dirty="0"/>
          </a:p>
          <a:p>
            <a:pPr marL="342900" indent="-342900">
              <a:buFontTx/>
              <a:buChar char="-"/>
            </a:pPr>
            <a:endParaRPr lang="en-US" sz="1800" dirty="0"/>
          </a:p>
          <a:p>
            <a:pPr marL="342900" indent="-342900">
              <a:buFontTx/>
              <a:buChar char="-"/>
            </a:pPr>
            <a:endParaRPr lang="en-US" sz="1800" dirty="0"/>
          </a:p>
          <a:p>
            <a:pPr marL="342900" indent="-342900">
              <a:buFontTx/>
              <a:buChar char="-"/>
            </a:pPr>
            <a:endParaRPr lang="en-US" sz="2100" dirty="0"/>
          </a:p>
          <a:p>
            <a:pPr marL="342900" indent="-342900">
              <a:buFontTx/>
              <a:buChar char="-"/>
            </a:pPr>
            <a:endParaRPr lang="en-US" sz="2100" dirty="0"/>
          </a:p>
          <a:p>
            <a:endParaRPr lang="en-US" dirty="0"/>
          </a:p>
        </p:txBody>
      </p:sp>
      <p:pic>
        <p:nvPicPr>
          <p:cNvPr id="6" name="Picture 5"/>
          <p:cNvPicPr>
            <a:picLocks noChangeAspect="1"/>
          </p:cNvPicPr>
          <p:nvPr/>
        </p:nvPicPr>
        <p:blipFill>
          <a:blip r:embed="rId3"/>
          <a:stretch>
            <a:fillRect/>
          </a:stretch>
        </p:blipFill>
        <p:spPr>
          <a:xfrm>
            <a:off x="1513073" y="2678020"/>
            <a:ext cx="8372364" cy="1755292"/>
          </a:xfrm>
          <a:prstGeom prst="rect">
            <a:avLst/>
          </a:prstGeom>
        </p:spPr>
      </p:pic>
      <p:pic>
        <p:nvPicPr>
          <p:cNvPr id="5" name="Picture 4"/>
          <p:cNvPicPr>
            <a:picLocks noChangeAspect="1"/>
          </p:cNvPicPr>
          <p:nvPr/>
        </p:nvPicPr>
        <p:blipFill>
          <a:blip r:embed="rId4"/>
          <a:stretch>
            <a:fillRect/>
          </a:stretch>
        </p:blipFill>
        <p:spPr>
          <a:xfrm>
            <a:off x="10876606" y="5961398"/>
            <a:ext cx="1308188" cy="796241"/>
          </a:xfrm>
          <a:prstGeom prst="rect">
            <a:avLst/>
          </a:prstGeom>
        </p:spPr>
      </p:pic>
    </p:spTree>
    <p:extLst>
      <p:ext uri="{BB962C8B-B14F-4D97-AF65-F5344CB8AC3E}">
        <p14:creationId xmlns:p14="http://schemas.microsoft.com/office/powerpoint/2010/main" val="3969476490"/>
      </p:ext>
    </p:extLst>
  </p:cSld>
  <p:clrMapOvr>
    <a:masterClrMapping/>
  </p:clrMapOvr>
  <p:transition spd="med"/>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4"/>
          </p:nvPr>
        </p:nvSpPr>
        <p:spPr/>
        <p:txBody>
          <a:bodyPr>
            <a:normAutofit lnSpcReduction="10000"/>
          </a:bodyPr>
          <a:lstStyle/>
          <a:p>
            <a:r>
              <a:rPr lang="en-US" dirty="0"/>
              <a:t>Dockerfile – Example</a:t>
            </a:r>
          </a:p>
        </p:txBody>
      </p:sp>
      <p:pic>
        <p:nvPicPr>
          <p:cNvPr id="4" name="Shape 1038"/>
          <p:cNvPicPr preferRelativeResize="0">
            <a:picLocks noGrp="1"/>
          </p:cNvPicPr>
          <p:nvPr>
            <p:ph type="body" idx="4294967295"/>
          </p:nvPr>
        </p:nvPicPr>
        <p:blipFill rotWithShape="1">
          <a:blip r:embed="rId2">
            <a:alphaModFix/>
          </a:blip>
          <a:srcRect/>
          <a:stretch/>
        </p:blipFill>
        <p:spPr>
          <a:xfrm>
            <a:off x="2280079" y="1801317"/>
            <a:ext cx="6565746" cy="3844109"/>
          </a:xfrm>
          <a:prstGeom prst="rect">
            <a:avLst/>
          </a:prstGeom>
          <a:noFill/>
          <a:ln>
            <a:noFill/>
          </a:ln>
        </p:spPr>
      </p:pic>
      <p:pic>
        <p:nvPicPr>
          <p:cNvPr id="5" name="Picture 4"/>
          <p:cNvPicPr>
            <a:picLocks noChangeAspect="1"/>
          </p:cNvPicPr>
          <p:nvPr/>
        </p:nvPicPr>
        <p:blipFill>
          <a:blip r:embed="rId3"/>
          <a:stretch>
            <a:fillRect/>
          </a:stretch>
        </p:blipFill>
        <p:spPr>
          <a:xfrm>
            <a:off x="10876606" y="5961398"/>
            <a:ext cx="1308188" cy="796241"/>
          </a:xfrm>
          <a:prstGeom prst="rect">
            <a:avLst/>
          </a:prstGeom>
        </p:spPr>
      </p:pic>
    </p:spTree>
    <p:extLst>
      <p:ext uri="{BB962C8B-B14F-4D97-AF65-F5344CB8AC3E}">
        <p14:creationId xmlns:p14="http://schemas.microsoft.com/office/powerpoint/2010/main" val="2585644153"/>
      </p:ext>
    </p:extLst>
  </p:cSld>
  <p:clrMapOvr>
    <a:masterClrMapping/>
  </p:clrMapOvr>
  <p:transition spd="med"/>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4"/>
          </p:nvPr>
        </p:nvSpPr>
        <p:spPr>
          <a:xfrm>
            <a:off x="676574" y="536703"/>
            <a:ext cx="10124877" cy="932210"/>
          </a:xfrm>
        </p:spPr>
        <p:txBody>
          <a:bodyPr>
            <a:normAutofit lnSpcReduction="10000"/>
          </a:bodyPr>
          <a:lstStyle/>
          <a:p>
            <a:r>
              <a:rPr lang="en-US" dirty="0"/>
              <a:t>Each Dockerfile creates a Layer</a:t>
            </a:r>
          </a:p>
        </p:txBody>
      </p:sp>
      <p:grpSp>
        <p:nvGrpSpPr>
          <p:cNvPr id="7" name="Shape 1074"/>
          <p:cNvGrpSpPr/>
          <p:nvPr/>
        </p:nvGrpSpPr>
        <p:grpSpPr>
          <a:xfrm>
            <a:off x="4003685" y="1931183"/>
            <a:ext cx="6015792" cy="3438544"/>
            <a:chOff x="1097275" y="748443"/>
            <a:chExt cx="6015792" cy="3438544"/>
          </a:xfrm>
        </p:grpSpPr>
        <p:sp>
          <p:nvSpPr>
            <p:cNvPr id="8" name="Shape 1075"/>
            <p:cNvSpPr/>
            <p:nvPr/>
          </p:nvSpPr>
          <p:spPr>
            <a:xfrm>
              <a:off x="1097276" y="3609473"/>
              <a:ext cx="6015790" cy="577515"/>
            </a:xfrm>
            <a:prstGeom prst="cube">
              <a:avLst>
                <a:gd name="adj" fmla="val 25000"/>
              </a:avLst>
            </a:prstGeom>
            <a:solidFill>
              <a:schemeClr val="accent1"/>
            </a:solidFill>
            <a:ln w="12700" cap="flat" cmpd="sng">
              <a:solidFill>
                <a:srgbClr val="127CB4"/>
              </a:solidFill>
              <a:prstDash val="solid"/>
              <a:miter/>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9" name="Shape 1076"/>
            <p:cNvSpPr txBox="1"/>
            <p:nvPr/>
          </p:nvSpPr>
          <p:spPr>
            <a:xfrm>
              <a:off x="1183907" y="3817655"/>
              <a:ext cx="5621154" cy="369332"/>
            </a:xfrm>
            <a:prstGeom prst="rect">
              <a:avLst/>
            </a:prstGeom>
            <a:solidFill>
              <a:srgbClr val="FFC000"/>
            </a:solidFill>
            <a:ln>
              <a:noFill/>
            </a:ln>
          </p:spPr>
          <p:txBody>
            <a:bodyPr lIns="91425" tIns="45700" rIns="91425" bIns="45700" anchor="t" anchorCtr="0">
              <a:noAutofit/>
            </a:bodyPr>
            <a:lstStyle/>
            <a:p>
              <a:pPr marL="0" marR="0" lvl="0" indent="0" algn="ctr" rtl="0">
                <a:spcBef>
                  <a:spcPts val="0"/>
                </a:spcBef>
                <a:buSzPct val="25000"/>
                <a:buNone/>
              </a:pPr>
              <a:r>
                <a:rPr lang="en-US" sz="1800" dirty="0">
                  <a:solidFill>
                    <a:schemeClr val="dk1"/>
                  </a:solidFill>
                  <a:latin typeface="Arial"/>
                  <a:ea typeface="Arial"/>
                  <a:cs typeface="Arial"/>
                  <a:sym typeface="Arial"/>
                </a:rPr>
                <a:t>Kernel</a:t>
              </a:r>
            </a:p>
          </p:txBody>
        </p:sp>
        <p:sp>
          <p:nvSpPr>
            <p:cNvPr id="10" name="Shape 1077"/>
            <p:cNvSpPr/>
            <p:nvPr/>
          </p:nvSpPr>
          <p:spPr>
            <a:xfrm>
              <a:off x="1097276" y="3136049"/>
              <a:ext cx="6015790" cy="577515"/>
            </a:xfrm>
            <a:prstGeom prst="cube">
              <a:avLst>
                <a:gd name="adj" fmla="val 25000"/>
              </a:avLst>
            </a:prstGeom>
            <a:solidFill>
              <a:schemeClr val="accent2"/>
            </a:solidFill>
            <a:ln w="12700" cap="flat" cmpd="sng">
              <a:solidFill>
                <a:srgbClr val="127CB4"/>
              </a:solidFill>
              <a:prstDash val="solid"/>
              <a:miter/>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11" name="Shape 1078"/>
            <p:cNvSpPr/>
            <p:nvPr/>
          </p:nvSpPr>
          <p:spPr>
            <a:xfrm>
              <a:off x="1097275" y="2662625"/>
              <a:ext cx="6015790" cy="577515"/>
            </a:xfrm>
            <a:prstGeom prst="cube">
              <a:avLst>
                <a:gd name="adj" fmla="val 25000"/>
              </a:avLst>
            </a:prstGeom>
            <a:solidFill>
              <a:schemeClr val="accent2"/>
            </a:solidFill>
            <a:ln w="12700" cap="flat" cmpd="sng">
              <a:solidFill>
                <a:srgbClr val="127CB4"/>
              </a:solidFill>
              <a:prstDash val="solid"/>
              <a:miter/>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12" name="Shape 1079"/>
            <p:cNvSpPr/>
            <p:nvPr/>
          </p:nvSpPr>
          <p:spPr>
            <a:xfrm>
              <a:off x="1097275" y="2186975"/>
              <a:ext cx="6015790" cy="577515"/>
            </a:xfrm>
            <a:prstGeom prst="cube">
              <a:avLst>
                <a:gd name="adj" fmla="val 25000"/>
              </a:avLst>
            </a:prstGeom>
            <a:solidFill>
              <a:schemeClr val="accent2"/>
            </a:solidFill>
            <a:ln w="12700" cap="flat" cmpd="sng">
              <a:solidFill>
                <a:srgbClr val="127CB4"/>
              </a:solidFill>
              <a:prstDash val="solid"/>
              <a:miter/>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13" name="Shape 1080"/>
            <p:cNvSpPr/>
            <p:nvPr/>
          </p:nvSpPr>
          <p:spPr>
            <a:xfrm>
              <a:off x="1097275" y="1711326"/>
              <a:ext cx="6015790" cy="577515"/>
            </a:xfrm>
            <a:prstGeom prst="cube">
              <a:avLst>
                <a:gd name="adj" fmla="val 25000"/>
              </a:avLst>
            </a:prstGeom>
            <a:solidFill>
              <a:schemeClr val="accent2"/>
            </a:solidFill>
            <a:ln w="12700" cap="flat" cmpd="sng">
              <a:solidFill>
                <a:srgbClr val="127CB4"/>
              </a:solidFill>
              <a:prstDash val="solid"/>
              <a:miter/>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14" name="Shape 1081"/>
            <p:cNvSpPr/>
            <p:nvPr/>
          </p:nvSpPr>
          <p:spPr>
            <a:xfrm>
              <a:off x="1097275" y="1233366"/>
              <a:ext cx="6015790" cy="577515"/>
            </a:xfrm>
            <a:prstGeom prst="cube">
              <a:avLst>
                <a:gd name="adj" fmla="val 25000"/>
              </a:avLst>
            </a:prstGeom>
            <a:solidFill>
              <a:schemeClr val="accent2"/>
            </a:solidFill>
            <a:ln w="12700" cap="flat" cmpd="sng">
              <a:solidFill>
                <a:srgbClr val="127CB4"/>
              </a:solidFill>
              <a:prstDash val="solid"/>
              <a:miter/>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15" name="Shape 1082"/>
            <p:cNvSpPr/>
            <p:nvPr/>
          </p:nvSpPr>
          <p:spPr>
            <a:xfrm>
              <a:off x="1097275" y="748443"/>
              <a:ext cx="6015790" cy="577515"/>
            </a:xfrm>
            <a:prstGeom prst="cube">
              <a:avLst>
                <a:gd name="adj" fmla="val 25000"/>
              </a:avLst>
            </a:prstGeom>
            <a:solidFill>
              <a:schemeClr val="accent2"/>
            </a:solidFill>
            <a:ln w="12700" cap="flat" cmpd="sng">
              <a:solidFill>
                <a:srgbClr val="127CB4"/>
              </a:solidFill>
              <a:prstDash val="solid"/>
              <a:miter/>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16" name="Shape 1083"/>
            <p:cNvSpPr txBox="1"/>
            <p:nvPr/>
          </p:nvSpPr>
          <p:spPr>
            <a:xfrm>
              <a:off x="1183907" y="3302603"/>
              <a:ext cx="5621154" cy="369332"/>
            </a:xfrm>
            <a:prstGeom prst="rect">
              <a:avLst/>
            </a:prstGeom>
            <a:solidFill>
              <a:schemeClr val="accent4">
                <a:lumMod val="75000"/>
              </a:schemeClr>
            </a:solidFill>
            <a:ln>
              <a:noFill/>
            </a:ln>
          </p:spPr>
          <p:txBody>
            <a:bodyPr lIns="91425" tIns="45700" rIns="91425" bIns="45700" anchor="t" anchorCtr="0">
              <a:noAutofit/>
            </a:bodyPr>
            <a:lstStyle/>
            <a:p>
              <a:pPr marL="0" marR="0" lvl="0" indent="0" algn="ctr" rtl="0">
                <a:spcBef>
                  <a:spcPts val="0"/>
                </a:spcBef>
                <a:buSzPct val="25000"/>
                <a:buNone/>
              </a:pPr>
              <a:r>
                <a:rPr lang="en-US" sz="1800">
                  <a:solidFill>
                    <a:schemeClr val="dk1"/>
                  </a:solidFill>
                  <a:latin typeface="Arial"/>
                  <a:ea typeface="Arial"/>
                  <a:cs typeface="Arial"/>
                  <a:sym typeface="Arial"/>
                </a:rPr>
                <a:t>Alpine Linux</a:t>
              </a:r>
            </a:p>
          </p:txBody>
        </p:sp>
        <p:sp>
          <p:nvSpPr>
            <p:cNvPr id="17" name="Shape 1084"/>
            <p:cNvSpPr txBox="1"/>
            <p:nvPr/>
          </p:nvSpPr>
          <p:spPr>
            <a:xfrm>
              <a:off x="1183907" y="2826952"/>
              <a:ext cx="5621154" cy="369332"/>
            </a:xfrm>
            <a:prstGeom prst="rect">
              <a:avLst/>
            </a:prstGeom>
            <a:solidFill>
              <a:schemeClr val="accent5"/>
            </a:solidFill>
            <a:ln>
              <a:noFill/>
            </a:ln>
          </p:spPr>
          <p:txBody>
            <a:bodyPr lIns="91425" tIns="45700" rIns="91425" bIns="45700" anchor="t" anchorCtr="0">
              <a:noAutofit/>
            </a:bodyPr>
            <a:lstStyle/>
            <a:p>
              <a:pPr marL="0" marR="0" lvl="0" indent="0" algn="ctr" rtl="0">
                <a:spcBef>
                  <a:spcPts val="0"/>
                </a:spcBef>
                <a:buSzPct val="25000"/>
                <a:buNone/>
              </a:pPr>
              <a:r>
                <a:rPr lang="en-US" sz="1800">
                  <a:solidFill>
                    <a:schemeClr val="dk1"/>
                  </a:solidFill>
                  <a:latin typeface="Arial"/>
                  <a:ea typeface="Arial"/>
                  <a:cs typeface="Arial"/>
                  <a:sym typeface="Arial"/>
                </a:rPr>
                <a:t>Install Python and Pip</a:t>
              </a:r>
            </a:p>
          </p:txBody>
        </p:sp>
        <p:sp>
          <p:nvSpPr>
            <p:cNvPr id="18" name="Shape 1085"/>
            <p:cNvSpPr txBox="1"/>
            <p:nvPr/>
          </p:nvSpPr>
          <p:spPr>
            <a:xfrm>
              <a:off x="1183907" y="2353528"/>
              <a:ext cx="5621154" cy="369332"/>
            </a:xfrm>
            <a:prstGeom prst="rect">
              <a:avLst/>
            </a:prstGeom>
            <a:solidFill>
              <a:schemeClr val="accent6">
                <a:lumMod val="60000"/>
                <a:lumOff val="40000"/>
              </a:schemeClr>
            </a:solidFill>
            <a:ln>
              <a:noFill/>
            </a:ln>
          </p:spPr>
          <p:txBody>
            <a:bodyPr lIns="91425" tIns="45700" rIns="91425" bIns="45700" anchor="t" anchorCtr="0">
              <a:noAutofit/>
            </a:bodyPr>
            <a:lstStyle/>
            <a:p>
              <a:pPr marL="0" marR="0" lvl="0" indent="0" algn="ctr" rtl="0">
                <a:spcBef>
                  <a:spcPts val="0"/>
                </a:spcBef>
                <a:buSzPct val="25000"/>
                <a:buNone/>
              </a:pPr>
              <a:r>
                <a:rPr lang="en-US" sz="1800">
                  <a:solidFill>
                    <a:schemeClr val="dk1"/>
                  </a:solidFill>
                  <a:latin typeface="Arial"/>
                  <a:ea typeface="Arial"/>
                  <a:cs typeface="Arial"/>
                  <a:sym typeface="Arial"/>
                </a:rPr>
                <a:t>Upgrade Pip</a:t>
              </a:r>
            </a:p>
          </p:txBody>
        </p:sp>
        <p:sp>
          <p:nvSpPr>
            <p:cNvPr id="19" name="Shape 1086"/>
            <p:cNvSpPr txBox="1"/>
            <p:nvPr/>
          </p:nvSpPr>
          <p:spPr>
            <a:xfrm>
              <a:off x="1183907" y="1889936"/>
              <a:ext cx="5621100" cy="369300"/>
            </a:xfrm>
            <a:prstGeom prst="rect">
              <a:avLst/>
            </a:prstGeom>
            <a:solidFill>
              <a:srgbClr val="00B0F0"/>
            </a:solidFill>
            <a:ln>
              <a:noFill/>
            </a:ln>
          </p:spPr>
          <p:txBody>
            <a:bodyPr lIns="91425" tIns="45700" rIns="91425" bIns="45700" anchor="t" anchorCtr="0">
              <a:noAutofit/>
            </a:bodyPr>
            <a:lstStyle/>
            <a:p>
              <a:pPr marL="0" marR="0" lvl="0" indent="0" algn="ctr" rtl="0">
                <a:spcBef>
                  <a:spcPts val="0"/>
                </a:spcBef>
                <a:buSzPct val="25000"/>
                <a:buNone/>
              </a:pPr>
              <a:r>
                <a:rPr lang="en-US" sz="1800" dirty="0">
                  <a:solidFill>
                    <a:schemeClr val="dk1"/>
                  </a:solidFill>
                  <a:latin typeface="Arial"/>
                  <a:ea typeface="Arial"/>
                  <a:cs typeface="Arial"/>
                  <a:sym typeface="Arial"/>
                </a:rPr>
                <a:t>Copy Requirements</a:t>
              </a:r>
            </a:p>
          </p:txBody>
        </p:sp>
        <p:sp>
          <p:nvSpPr>
            <p:cNvPr id="20" name="Shape 1087"/>
            <p:cNvSpPr txBox="1"/>
            <p:nvPr/>
          </p:nvSpPr>
          <p:spPr>
            <a:xfrm>
              <a:off x="1183907" y="1398400"/>
              <a:ext cx="5621154" cy="369332"/>
            </a:xfrm>
            <a:prstGeom prst="rect">
              <a:avLst/>
            </a:prstGeom>
            <a:solidFill>
              <a:srgbClr val="92D050"/>
            </a:solidFill>
            <a:ln>
              <a:noFill/>
            </a:ln>
          </p:spPr>
          <p:txBody>
            <a:bodyPr lIns="91425" tIns="45700" rIns="91425" bIns="45700" anchor="t" anchorCtr="0">
              <a:noAutofit/>
            </a:bodyPr>
            <a:lstStyle/>
            <a:p>
              <a:pPr marL="0" marR="0" lvl="0" indent="0" algn="ctr" rtl="0">
                <a:spcBef>
                  <a:spcPts val="0"/>
                </a:spcBef>
                <a:buSzPct val="25000"/>
                <a:buNone/>
              </a:pPr>
              <a:r>
                <a:rPr lang="en-US" sz="1800">
                  <a:solidFill>
                    <a:schemeClr val="dk1"/>
                  </a:solidFill>
                  <a:latin typeface="Arial"/>
                  <a:ea typeface="Arial"/>
                  <a:cs typeface="Arial"/>
                  <a:sym typeface="Arial"/>
                </a:rPr>
                <a:t>Install Requirements</a:t>
              </a:r>
            </a:p>
          </p:txBody>
        </p:sp>
        <p:sp>
          <p:nvSpPr>
            <p:cNvPr id="21" name="Shape 1088"/>
            <p:cNvSpPr txBox="1"/>
            <p:nvPr/>
          </p:nvSpPr>
          <p:spPr>
            <a:xfrm>
              <a:off x="1183907" y="947692"/>
              <a:ext cx="5621154" cy="369332"/>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800">
                  <a:solidFill>
                    <a:schemeClr val="dk1"/>
                  </a:solidFill>
                  <a:latin typeface="Arial"/>
                  <a:ea typeface="Arial"/>
                  <a:cs typeface="Arial"/>
                  <a:sym typeface="Arial"/>
                </a:rPr>
                <a:t>…</a:t>
              </a:r>
            </a:p>
          </p:txBody>
        </p:sp>
      </p:grpSp>
      <p:pic>
        <p:nvPicPr>
          <p:cNvPr id="22" name="Picture 21"/>
          <p:cNvPicPr>
            <a:picLocks noChangeAspect="1"/>
          </p:cNvPicPr>
          <p:nvPr/>
        </p:nvPicPr>
        <p:blipFill>
          <a:blip r:embed="rId2"/>
          <a:stretch>
            <a:fillRect/>
          </a:stretch>
        </p:blipFill>
        <p:spPr>
          <a:xfrm>
            <a:off x="10876606" y="5961398"/>
            <a:ext cx="1308188" cy="796241"/>
          </a:xfrm>
          <a:prstGeom prst="rect">
            <a:avLst/>
          </a:prstGeom>
        </p:spPr>
      </p:pic>
    </p:spTree>
    <p:extLst>
      <p:ext uri="{BB962C8B-B14F-4D97-AF65-F5344CB8AC3E}">
        <p14:creationId xmlns:p14="http://schemas.microsoft.com/office/powerpoint/2010/main" val="2582587948"/>
      </p:ext>
    </p:extLst>
  </p:cSld>
  <p:clrMapOvr>
    <a:masterClrMapping/>
  </p:clrMapOvr>
  <p:transition spd="med"/>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706391" y="1235021"/>
            <a:ext cx="11275783" cy="444245"/>
          </a:xfrm>
        </p:spPr>
        <p:txBody>
          <a:bodyPr>
            <a:normAutofit fontScale="70000" lnSpcReduction="20000"/>
          </a:bodyPr>
          <a:lstStyle/>
          <a:p>
            <a:r>
              <a:rPr lang="en-US" sz="3200" dirty="0">
                <a:latin typeface="Helvetica Neue"/>
                <a:ea typeface="Helvetica Neue"/>
                <a:cs typeface="Helvetica Neue"/>
                <a:sym typeface="Helvetica Neue"/>
              </a:rPr>
              <a:t>Compose is a tool for defining and running multi-container Docker applications</a:t>
            </a:r>
            <a:endParaRPr lang="en-US" dirty="0"/>
          </a:p>
          <a:p>
            <a:endParaRPr lang="en-US" dirty="0"/>
          </a:p>
        </p:txBody>
      </p:sp>
      <p:sp>
        <p:nvSpPr>
          <p:cNvPr id="3" name="Text Placeholder 2"/>
          <p:cNvSpPr>
            <a:spLocks noGrp="1"/>
          </p:cNvSpPr>
          <p:nvPr>
            <p:ph type="body" sz="quarter" idx="14"/>
          </p:nvPr>
        </p:nvSpPr>
        <p:spPr>
          <a:xfrm>
            <a:off x="706391" y="394494"/>
            <a:ext cx="10124877" cy="932210"/>
          </a:xfrm>
        </p:spPr>
        <p:txBody>
          <a:bodyPr>
            <a:normAutofit lnSpcReduction="10000"/>
          </a:bodyPr>
          <a:lstStyle/>
          <a:p>
            <a:r>
              <a:rPr lang="en-US" dirty="0"/>
              <a:t>Docker Compose</a:t>
            </a:r>
          </a:p>
        </p:txBody>
      </p:sp>
      <p:pic>
        <p:nvPicPr>
          <p:cNvPr id="18" name="Picture 17"/>
          <p:cNvPicPr>
            <a:picLocks noChangeAspect="1"/>
          </p:cNvPicPr>
          <p:nvPr/>
        </p:nvPicPr>
        <p:blipFill>
          <a:blip r:embed="rId3"/>
          <a:stretch>
            <a:fillRect/>
          </a:stretch>
        </p:blipFill>
        <p:spPr>
          <a:xfrm>
            <a:off x="-1" y="1768718"/>
            <a:ext cx="9432235" cy="5121255"/>
          </a:xfrm>
          <a:prstGeom prst="rect">
            <a:avLst/>
          </a:prstGeom>
        </p:spPr>
      </p:pic>
      <p:pic>
        <p:nvPicPr>
          <p:cNvPr id="5" name="Picture 4"/>
          <p:cNvPicPr>
            <a:picLocks noChangeAspect="1"/>
          </p:cNvPicPr>
          <p:nvPr/>
        </p:nvPicPr>
        <p:blipFill>
          <a:blip r:embed="rId4"/>
          <a:stretch>
            <a:fillRect/>
          </a:stretch>
        </p:blipFill>
        <p:spPr>
          <a:xfrm>
            <a:off x="10876606" y="5961398"/>
            <a:ext cx="1308188" cy="796241"/>
          </a:xfrm>
          <a:prstGeom prst="rect">
            <a:avLst/>
          </a:prstGeom>
        </p:spPr>
      </p:pic>
    </p:spTree>
    <p:extLst>
      <p:ext uri="{BB962C8B-B14F-4D97-AF65-F5344CB8AC3E}">
        <p14:creationId xmlns:p14="http://schemas.microsoft.com/office/powerpoint/2010/main" val="3715018266"/>
      </p:ext>
    </p:extLst>
  </p:cSld>
  <p:clrMapOvr>
    <a:masterClrMapping/>
  </p:clrMapOvr>
  <p:transition spd="med"/>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1011466" y="1741890"/>
            <a:ext cx="10429964" cy="1161330"/>
          </a:xfrm>
        </p:spPr>
        <p:txBody>
          <a:bodyPr>
            <a:normAutofit/>
          </a:bodyPr>
          <a:lstStyle/>
          <a:p>
            <a:r>
              <a:rPr lang="en-US" dirty="0"/>
              <a:t>- Running WordPress Application using Docker Compose</a:t>
            </a:r>
          </a:p>
          <a:p>
            <a:endParaRPr lang="en-US" dirty="0"/>
          </a:p>
          <a:p>
            <a:endParaRPr lang="en-US" dirty="0"/>
          </a:p>
        </p:txBody>
      </p:sp>
      <p:sp>
        <p:nvSpPr>
          <p:cNvPr id="3" name="Text Placeholder 2"/>
          <p:cNvSpPr>
            <a:spLocks noGrp="1"/>
          </p:cNvSpPr>
          <p:nvPr>
            <p:ph type="body" sz="quarter" idx="14"/>
          </p:nvPr>
        </p:nvSpPr>
        <p:spPr>
          <a:xfrm>
            <a:off x="865417" y="520154"/>
            <a:ext cx="10124877" cy="932210"/>
          </a:xfrm>
        </p:spPr>
        <p:txBody>
          <a:bodyPr>
            <a:normAutofit lnSpcReduction="10000"/>
          </a:bodyPr>
          <a:lstStyle/>
          <a:p>
            <a:r>
              <a:rPr lang="en-US" dirty="0"/>
              <a:t>Demo</a:t>
            </a:r>
          </a:p>
        </p:txBody>
      </p:sp>
      <p:pic>
        <p:nvPicPr>
          <p:cNvPr id="4" name="Picture 3"/>
          <p:cNvPicPr>
            <a:picLocks noChangeAspect="1"/>
          </p:cNvPicPr>
          <p:nvPr/>
        </p:nvPicPr>
        <p:blipFill>
          <a:blip r:embed="rId2"/>
          <a:stretch>
            <a:fillRect/>
          </a:stretch>
        </p:blipFill>
        <p:spPr>
          <a:xfrm>
            <a:off x="10876606" y="5961398"/>
            <a:ext cx="1308188" cy="796241"/>
          </a:xfrm>
          <a:prstGeom prst="rect">
            <a:avLst/>
          </a:prstGeom>
        </p:spPr>
      </p:pic>
    </p:spTree>
    <p:extLst>
      <p:ext uri="{BB962C8B-B14F-4D97-AF65-F5344CB8AC3E}">
        <p14:creationId xmlns:p14="http://schemas.microsoft.com/office/powerpoint/2010/main" val="1587671595"/>
      </p:ext>
    </p:extLst>
  </p:cSld>
  <p:clrMapOvr>
    <a:masterClrMapping/>
  </p:clrMapOvr>
  <p:transition spd="med"/>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C251E0C-2BC8-F448-ACA7-036A4ECB403C}"/>
              </a:ext>
            </a:extLst>
          </p:cNvPr>
          <p:cNvSpPr>
            <a:spLocks noGrp="1"/>
          </p:cNvSpPr>
          <p:nvPr>
            <p:ph type="body" sz="quarter" idx="14"/>
          </p:nvPr>
        </p:nvSpPr>
        <p:spPr>
          <a:xfrm>
            <a:off x="4771520" y="2032237"/>
            <a:ext cx="7006350" cy="1704876"/>
          </a:xfrm>
        </p:spPr>
        <p:txBody>
          <a:bodyPr>
            <a:normAutofit/>
          </a:bodyPr>
          <a:lstStyle/>
          <a:p>
            <a:r>
              <a:rPr lang="en-US" dirty="0">
                <a:cs typeface="Helvetica" panose="020B0604020202020204" pitchFamily="34" charset="0"/>
              </a:rPr>
              <a:t>How can I contribute?</a:t>
            </a:r>
          </a:p>
        </p:txBody>
      </p:sp>
      <p:pic>
        <p:nvPicPr>
          <p:cNvPr id="3" name="Picture 2"/>
          <p:cNvPicPr>
            <a:picLocks noChangeAspect="1"/>
          </p:cNvPicPr>
          <p:nvPr/>
        </p:nvPicPr>
        <p:blipFill>
          <a:blip r:embed="rId2"/>
          <a:stretch>
            <a:fillRect/>
          </a:stretch>
        </p:blipFill>
        <p:spPr>
          <a:xfrm>
            <a:off x="10845195" y="6044383"/>
            <a:ext cx="1220425" cy="813617"/>
          </a:xfrm>
          <a:prstGeom prst="rect">
            <a:avLst/>
          </a:prstGeom>
        </p:spPr>
      </p:pic>
    </p:spTree>
    <p:extLst>
      <p:ext uri="{BB962C8B-B14F-4D97-AF65-F5344CB8AC3E}">
        <p14:creationId xmlns:p14="http://schemas.microsoft.com/office/powerpoint/2010/main" val="1269374639"/>
      </p:ext>
    </p:extLst>
  </p:cSld>
  <p:clrMapOvr>
    <a:masterClrMapping/>
  </p:clrMapOvr>
  <p:transition spd="med"/>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4"/>
          </p:nvPr>
        </p:nvSpPr>
        <p:spPr>
          <a:xfrm>
            <a:off x="751729" y="2366596"/>
            <a:ext cx="10124877" cy="932210"/>
          </a:xfrm>
        </p:spPr>
        <p:txBody>
          <a:bodyPr>
            <a:normAutofit lnSpcReduction="10000"/>
          </a:bodyPr>
          <a:lstStyle/>
          <a:p>
            <a:r>
              <a:rPr lang="en-US" dirty="0"/>
              <a:t>$open dockerlabs.collabnix.com</a:t>
            </a:r>
          </a:p>
        </p:txBody>
      </p:sp>
      <p:pic>
        <p:nvPicPr>
          <p:cNvPr id="5" name="Picture 4"/>
          <p:cNvPicPr>
            <a:picLocks noChangeAspect="1"/>
          </p:cNvPicPr>
          <p:nvPr/>
        </p:nvPicPr>
        <p:blipFill>
          <a:blip r:embed="rId2"/>
          <a:stretch>
            <a:fillRect/>
          </a:stretch>
        </p:blipFill>
        <p:spPr>
          <a:xfrm>
            <a:off x="10876606" y="5961398"/>
            <a:ext cx="1308188" cy="796241"/>
          </a:xfrm>
          <a:prstGeom prst="rect">
            <a:avLst/>
          </a:prstGeom>
        </p:spPr>
      </p:pic>
    </p:spTree>
    <p:extLst>
      <p:ext uri="{BB962C8B-B14F-4D97-AF65-F5344CB8AC3E}">
        <p14:creationId xmlns:p14="http://schemas.microsoft.com/office/powerpoint/2010/main" val="1164161481"/>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4"/>
          </p:nvPr>
        </p:nvSpPr>
        <p:spPr/>
        <p:txBody>
          <a:bodyPr>
            <a:normAutofit lnSpcReduction="10000"/>
          </a:bodyPr>
          <a:lstStyle/>
          <a:p>
            <a:r>
              <a:rPr lang="en-US" dirty="0"/>
              <a:t>Successful Software Development</a:t>
            </a:r>
          </a:p>
        </p:txBody>
      </p:sp>
      <p:sp>
        <p:nvSpPr>
          <p:cNvPr id="4" name="Isosceles Triangle 3"/>
          <p:cNvSpPr/>
          <p:nvPr/>
        </p:nvSpPr>
        <p:spPr>
          <a:xfrm>
            <a:off x="4144618" y="2355574"/>
            <a:ext cx="2653748" cy="2216427"/>
          </a:xfrm>
          <a:prstGeom prst="triangle">
            <a:avLst/>
          </a:prstGeom>
          <a:solidFill>
            <a:srgbClr val="FFC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5" name="TextBox 4"/>
          <p:cNvSpPr txBox="1"/>
          <p:nvPr/>
        </p:nvSpPr>
        <p:spPr>
          <a:xfrm>
            <a:off x="4383157" y="1868259"/>
            <a:ext cx="2415209" cy="42126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Helvetica Neue"/>
                <a:ea typeface="Helvetica Neue"/>
                <a:cs typeface="Helvetica Neue"/>
                <a:sym typeface="Helvetica Neue"/>
              </a:rPr>
              <a:t>Architecture</a:t>
            </a:r>
          </a:p>
        </p:txBody>
      </p:sp>
      <p:sp>
        <p:nvSpPr>
          <p:cNvPr id="6" name="TextBox 5"/>
          <p:cNvSpPr txBox="1"/>
          <p:nvPr/>
        </p:nvSpPr>
        <p:spPr>
          <a:xfrm>
            <a:off x="2206487" y="4361367"/>
            <a:ext cx="2415209" cy="42126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Helvetica Neue"/>
                <a:ea typeface="Helvetica Neue"/>
                <a:cs typeface="Helvetica Neue"/>
                <a:sym typeface="Helvetica Neue"/>
              </a:rPr>
              <a:t>Process</a:t>
            </a:r>
          </a:p>
        </p:txBody>
      </p:sp>
      <p:sp>
        <p:nvSpPr>
          <p:cNvPr id="7" name="TextBox 6"/>
          <p:cNvSpPr txBox="1"/>
          <p:nvPr/>
        </p:nvSpPr>
        <p:spPr>
          <a:xfrm>
            <a:off x="6477001" y="4256050"/>
            <a:ext cx="2415209" cy="42126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lang="en-US" sz="1800" b="0" dirty="0"/>
              <a:t>Organization</a:t>
            </a:r>
            <a:endParaRPr kumimoji="0" lang="en-US" sz="1800" b="0" i="0" u="none" strike="noStrike" cap="none" spc="0" normalizeH="0" baseline="0" dirty="0">
              <a:ln>
                <a:noFill/>
              </a:ln>
              <a:solidFill>
                <a:srgbClr val="000000"/>
              </a:solidFill>
              <a:effectLst/>
              <a:uFillTx/>
              <a:sym typeface="Helvetica Neue"/>
            </a:endParaRPr>
          </a:p>
        </p:txBody>
      </p:sp>
      <p:pic>
        <p:nvPicPr>
          <p:cNvPr id="8" name="Picture 7"/>
          <p:cNvPicPr>
            <a:picLocks noChangeAspect="1"/>
          </p:cNvPicPr>
          <p:nvPr/>
        </p:nvPicPr>
        <p:blipFill>
          <a:blip r:embed="rId2"/>
          <a:stretch>
            <a:fillRect/>
          </a:stretch>
        </p:blipFill>
        <p:spPr>
          <a:xfrm>
            <a:off x="10876606" y="5961398"/>
            <a:ext cx="1308188" cy="796241"/>
          </a:xfrm>
          <a:prstGeom prst="rect">
            <a:avLst/>
          </a:prstGeom>
        </p:spPr>
      </p:pic>
    </p:spTree>
    <p:extLst>
      <p:ext uri="{BB962C8B-B14F-4D97-AF65-F5344CB8AC3E}">
        <p14:creationId xmlns:p14="http://schemas.microsoft.com/office/powerpoint/2010/main" val="2357507213"/>
      </p:ext>
    </p:extLst>
  </p:cSld>
  <p:clrMapOvr>
    <a:masterClrMapping/>
  </p:clrMapOvr>
  <p:transition spd="med"/>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928170" y="170303"/>
            <a:ext cx="10124877" cy="932210"/>
          </a:xfrm>
        </p:spPr>
        <p:txBody>
          <a:bodyPr>
            <a:normAutofit lnSpcReduction="10000"/>
          </a:bodyPr>
          <a:lstStyle/>
          <a:p>
            <a:r>
              <a:rPr lang="en-US" dirty="0"/>
              <a:t>Upcoming Event</a:t>
            </a:r>
          </a:p>
        </p:txBody>
      </p:sp>
      <p:pic>
        <p:nvPicPr>
          <p:cNvPr id="3" name="Picture 2"/>
          <p:cNvPicPr>
            <a:picLocks noChangeAspect="1"/>
          </p:cNvPicPr>
          <p:nvPr/>
        </p:nvPicPr>
        <p:blipFill>
          <a:blip r:embed="rId2"/>
          <a:stretch>
            <a:fillRect/>
          </a:stretch>
        </p:blipFill>
        <p:spPr>
          <a:xfrm>
            <a:off x="820592" y="1192970"/>
            <a:ext cx="11296765" cy="5548489"/>
          </a:xfrm>
          <a:prstGeom prst="rect">
            <a:avLst/>
          </a:prstGeom>
        </p:spPr>
      </p:pic>
    </p:spTree>
    <p:extLst>
      <p:ext uri="{BB962C8B-B14F-4D97-AF65-F5344CB8AC3E}">
        <p14:creationId xmlns:p14="http://schemas.microsoft.com/office/powerpoint/2010/main" val="382726655"/>
      </p:ext>
    </p:extLst>
  </p:cSld>
  <p:clrMapOvr>
    <a:masterClrMapping/>
  </p:clrMapOvr>
  <p:transition spd="med"/>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3"/>
          </p:nvPr>
        </p:nvSpPr>
        <p:spPr/>
        <p:txBody>
          <a:bodyPr>
            <a:normAutofit lnSpcReduction="10000"/>
          </a:bodyPr>
          <a:lstStyle/>
          <a:p>
            <a:r>
              <a:rPr lang="en-US" dirty="0"/>
              <a:t>Reference</a:t>
            </a:r>
          </a:p>
        </p:txBody>
      </p:sp>
      <p:sp>
        <p:nvSpPr>
          <p:cNvPr id="3" name="Rectangle 2"/>
          <p:cNvSpPr/>
          <p:nvPr/>
        </p:nvSpPr>
        <p:spPr>
          <a:xfrm>
            <a:off x="1492153" y="2030863"/>
            <a:ext cx="8293291" cy="2308324"/>
          </a:xfrm>
          <a:prstGeom prst="rect">
            <a:avLst/>
          </a:prstGeom>
        </p:spPr>
        <p:txBody>
          <a:bodyPr wrap="square">
            <a:spAutoFit/>
          </a:bodyPr>
          <a:lstStyle/>
          <a:p>
            <a:pPr marL="342900" indent="-342900" algn="l">
              <a:buFont typeface="Wingdings" panose="05000000000000000000" pitchFamily="2" charset="2"/>
              <a:buChar char="v"/>
            </a:pPr>
            <a:r>
              <a:rPr lang="en-US" sz="2400" b="0" dirty="0">
                <a:solidFill>
                  <a:srgbClr val="333333"/>
                </a:solidFill>
                <a:latin typeface="Helvetica" panose="020B0604020202020204" pitchFamily="34" charset="0"/>
                <a:cs typeface="Helvetica" panose="020B0604020202020204" pitchFamily="34" charset="0"/>
                <a:hlinkClick r:id="rId2"/>
              </a:rPr>
              <a:t>https://github.com/collabnix/dockerlabs</a:t>
            </a:r>
            <a:endParaRPr lang="en-US" sz="2400" b="0" dirty="0">
              <a:solidFill>
                <a:srgbClr val="333333"/>
              </a:solidFill>
              <a:latin typeface="Helvetica" panose="020B0604020202020204" pitchFamily="34" charset="0"/>
              <a:cs typeface="Helvetica" panose="020B0604020202020204" pitchFamily="34" charset="0"/>
            </a:endParaRPr>
          </a:p>
          <a:p>
            <a:pPr algn="l"/>
            <a:r>
              <a:rPr lang="en-US" sz="2400" b="0" dirty="0">
                <a:solidFill>
                  <a:srgbClr val="333333"/>
                </a:solidFill>
                <a:latin typeface="Helvetica" panose="020B0604020202020204" pitchFamily="34" charset="0"/>
                <a:cs typeface="Helvetica" panose="020B0604020202020204" pitchFamily="34" charset="0"/>
              </a:rPr>
              <a:t> </a:t>
            </a:r>
          </a:p>
          <a:p>
            <a:pPr marL="342900" indent="-342900" algn="l">
              <a:buFont typeface="Wingdings" panose="05000000000000000000" pitchFamily="2" charset="2"/>
              <a:buChar char="v"/>
            </a:pPr>
            <a:r>
              <a:rPr lang="en-US" sz="2400" b="0" dirty="0">
                <a:solidFill>
                  <a:srgbClr val="333333"/>
                </a:solidFill>
                <a:latin typeface="Helvetica" panose="020B0604020202020204" pitchFamily="34" charset="0"/>
                <a:cs typeface="Helvetica" panose="020B0604020202020204" pitchFamily="34" charset="0"/>
                <a:hlinkClick r:id="rId3"/>
              </a:rPr>
              <a:t>https://docs.docker.com</a:t>
            </a:r>
            <a:endParaRPr lang="en-US" sz="2400" b="0" dirty="0">
              <a:solidFill>
                <a:srgbClr val="333333"/>
              </a:solidFill>
              <a:latin typeface="Helvetica" panose="020B0604020202020204" pitchFamily="34" charset="0"/>
              <a:cs typeface="Helvetica" panose="020B0604020202020204" pitchFamily="34" charset="0"/>
            </a:endParaRPr>
          </a:p>
          <a:p>
            <a:pPr algn="l"/>
            <a:endParaRPr lang="en-US" sz="2400" b="0" dirty="0">
              <a:solidFill>
                <a:srgbClr val="333333"/>
              </a:solidFill>
              <a:latin typeface="Helvetica" panose="020B0604020202020204" pitchFamily="34" charset="0"/>
              <a:cs typeface="Helvetica" panose="020B0604020202020204" pitchFamily="34" charset="0"/>
            </a:endParaRPr>
          </a:p>
          <a:p>
            <a:pPr marL="342900" indent="-342900" algn="l">
              <a:buFont typeface="Wingdings" panose="05000000000000000000" pitchFamily="2" charset="2"/>
              <a:buChar char="v"/>
            </a:pPr>
            <a:r>
              <a:rPr lang="en-US" sz="2400" b="0" dirty="0">
                <a:solidFill>
                  <a:srgbClr val="333333"/>
                </a:solidFill>
                <a:latin typeface="Helvetica" panose="020B0604020202020204" pitchFamily="34" charset="0"/>
                <a:cs typeface="Helvetica" panose="020B0604020202020204" pitchFamily="34" charset="0"/>
                <a:hlinkClick r:id="rId4"/>
              </a:rPr>
              <a:t>http://www.collabnix.com</a:t>
            </a:r>
            <a:endParaRPr lang="en-US" sz="2400" b="0" dirty="0">
              <a:solidFill>
                <a:srgbClr val="333333"/>
              </a:solidFill>
              <a:latin typeface="Helvetica" panose="020B0604020202020204" pitchFamily="34" charset="0"/>
              <a:cs typeface="Helvetica" panose="020B0604020202020204" pitchFamily="34" charset="0"/>
            </a:endParaRPr>
          </a:p>
          <a:p>
            <a:pPr algn="l"/>
            <a:endParaRPr lang="en-US" sz="2400" b="0" dirty="0">
              <a:solidFill>
                <a:srgbClr val="333333"/>
              </a:solidFill>
              <a:latin typeface="Helvetica" panose="020B0604020202020204" pitchFamily="34" charset="0"/>
              <a:cs typeface="Helvetica" panose="020B0604020202020204" pitchFamily="34" charset="0"/>
            </a:endParaRPr>
          </a:p>
        </p:txBody>
      </p:sp>
      <p:pic>
        <p:nvPicPr>
          <p:cNvPr id="4" name="Picture 3"/>
          <p:cNvPicPr>
            <a:picLocks noChangeAspect="1"/>
          </p:cNvPicPr>
          <p:nvPr/>
        </p:nvPicPr>
        <p:blipFill>
          <a:blip r:embed="rId5"/>
          <a:stretch>
            <a:fillRect/>
          </a:stretch>
        </p:blipFill>
        <p:spPr>
          <a:xfrm>
            <a:off x="10876606" y="5961398"/>
            <a:ext cx="1308188" cy="796241"/>
          </a:xfrm>
          <a:prstGeom prst="rect">
            <a:avLst/>
          </a:prstGeom>
        </p:spPr>
      </p:pic>
    </p:spTree>
  </p:cSld>
  <p:clrMapOvr>
    <a:masterClrMapping/>
  </p:clrMapOvr>
  <p:transition spd="med"/>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2" name="Image" descr="Image"/>
          <p:cNvPicPr>
            <a:picLocks noGrp="1" noChangeAspect="1"/>
          </p:cNvPicPr>
          <p:nvPr>
            <p:ph type="pic" idx="13"/>
          </p:nvPr>
        </p:nvPicPr>
        <p:blipFill>
          <a:blip r:embed="rId2">
            <a:extLst/>
          </a:blip>
          <a:srcRect l="230" t="16356" b="8639"/>
          <a:stretch>
            <a:fillRect/>
          </a:stretch>
        </p:blipFill>
        <p:spPr>
          <a:xfrm>
            <a:off x="-12953" y="-14689"/>
            <a:ext cx="12215213" cy="6887281"/>
          </a:xfrm>
          <a:prstGeom prst="rect">
            <a:avLst/>
          </a:prstGeom>
        </p:spPr>
      </p:pic>
      <p:sp>
        <p:nvSpPr>
          <p:cNvPr id="253" name="Title Here"/>
          <p:cNvSpPr txBox="1">
            <a:spLocks noGrp="1"/>
          </p:cNvSpPr>
          <p:nvPr>
            <p:ph type="body" idx="14"/>
          </p:nvPr>
        </p:nvSpPr>
        <p:spPr>
          <a:xfrm>
            <a:off x="1029724" y="5170308"/>
            <a:ext cx="8373964" cy="932210"/>
          </a:xfrm>
          <a:prstGeom prst="rect">
            <a:avLst/>
          </a:prstGeom>
        </p:spPr>
        <p:txBody>
          <a:bodyPr>
            <a:normAutofit lnSpcReduction="10000"/>
          </a:bodyPr>
          <a:lstStyle/>
          <a:p>
            <a:r>
              <a:rPr dirty="0"/>
              <a:t>T</a:t>
            </a:r>
            <a:r>
              <a:rPr lang="en-US" dirty="0"/>
              <a:t>hank You</a:t>
            </a:r>
            <a:endParaRPr dirty="0"/>
          </a:p>
        </p:txBody>
      </p:sp>
      <p:pic>
        <p:nvPicPr>
          <p:cNvPr id="10" name="Picture 9" descr="DCEU18_stacked - blue &amp; yellow@2x.png"/>
          <p:cNvPicPr>
            <a:picLocks noChangeAspect="1"/>
          </p:cNvPicPr>
          <p:nvPr/>
        </p:nvPicPr>
        <p:blipFill rotWithShape="1">
          <a:blip r:embed="rId3" cstate="print">
            <a:biLevel thresh="25000"/>
            <a:extLst>
              <a:ext uri="{28A0092B-C50C-407E-A947-70E740481C1C}">
                <a14:useLocalDpi xmlns:a14="http://schemas.microsoft.com/office/drawing/2010/main" val="0"/>
              </a:ext>
            </a:extLst>
          </a:blip>
          <a:srcRect r="27232" b="18764"/>
          <a:stretch/>
        </p:blipFill>
        <p:spPr>
          <a:xfrm>
            <a:off x="10342969" y="5890407"/>
            <a:ext cx="1849031" cy="981704"/>
          </a:xfrm>
          <a:prstGeom prst="rect">
            <a:avLst/>
          </a:prstGeom>
        </p:spPr>
      </p:pic>
      <p:pic>
        <p:nvPicPr>
          <p:cNvPr id="9" name="Picture 8" descr="Artboard 46@2x.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123543" y="5654546"/>
            <a:ext cx="1863714" cy="1630750"/>
          </a:xfrm>
          <a:prstGeom prst="rect">
            <a:avLst/>
          </a:prstGeom>
        </p:spPr>
      </p:pic>
      <p:pic>
        <p:nvPicPr>
          <p:cNvPr id="2" name="Picture 1"/>
          <p:cNvPicPr>
            <a:picLocks noChangeAspect="1"/>
          </p:cNvPicPr>
          <p:nvPr/>
        </p:nvPicPr>
        <p:blipFill>
          <a:blip r:embed="rId5"/>
          <a:stretch>
            <a:fillRect/>
          </a:stretch>
        </p:blipFill>
        <p:spPr>
          <a:xfrm>
            <a:off x="10889631" y="6009344"/>
            <a:ext cx="1238578" cy="848655"/>
          </a:xfrm>
          <a:prstGeom prst="rect">
            <a:avLst/>
          </a:prstGeom>
        </p:spPr>
      </p:pic>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4"/>
          </p:nvPr>
        </p:nvSpPr>
        <p:spPr>
          <a:xfrm>
            <a:off x="676574" y="420468"/>
            <a:ext cx="10124877" cy="932210"/>
          </a:xfrm>
        </p:spPr>
        <p:txBody>
          <a:bodyPr>
            <a:normAutofit lnSpcReduction="10000"/>
          </a:bodyPr>
          <a:lstStyle/>
          <a:p>
            <a:r>
              <a:rPr lang="en-US" dirty="0"/>
              <a:t>Successful Software Development</a:t>
            </a:r>
          </a:p>
        </p:txBody>
      </p:sp>
      <p:sp>
        <p:nvSpPr>
          <p:cNvPr id="4" name="Isosceles Triangle 3"/>
          <p:cNvSpPr/>
          <p:nvPr/>
        </p:nvSpPr>
        <p:spPr>
          <a:xfrm>
            <a:off x="4144618" y="2075849"/>
            <a:ext cx="2653748" cy="2216427"/>
          </a:xfrm>
          <a:prstGeom prst="triangle">
            <a:avLst/>
          </a:prstGeom>
          <a:solidFill>
            <a:srgbClr val="FFC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5" name="TextBox 4"/>
          <p:cNvSpPr txBox="1"/>
          <p:nvPr/>
        </p:nvSpPr>
        <p:spPr>
          <a:xfrm>
            <a:off x="4263887" y="1732940"/>
            <a:ext cx="2415209" cy="42126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Helvetica Neue"/>
                <a:ea typeface="Helvetica Neue"/>
                <a:cs typeface="Helvetica Neue"/>
                <a:sym typeface="Helvetica Neue"/>
              </a:rPr>
              <a:t>Architecture</a:t>
            </a:r>
          </a:p>
        </p:txBody>
      </p:sp>
      <p:sp>
        <p:nvSpPr>
          <p:cNvPr id="6" name="TextBox 5"/>
          <p:cNvSpPr txBox="1"/>
          <p:nvPr/>
        </p:nvSpPr>
        <p:spPr>
          <a:xfrm>
            <a:off x="2206487" y="4081642"/>
            <a:ext cx="2415209" cy="42126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Helvetica Neue"/>
                <a:ea typeface="Helvetica Neue"/>
                <a:cs typeface="Helvetica Neue"/>
                <a:sym typeface="Helvetica Neue"/>
              </a:rPr>
              <a:t>Process</a:t>
            </a:r>
          </a:p>
        </p:txBody>
      </p:sp>
      <p:sp>
        <p:nvSpPr>
          <p:cNvPr id="7" name="TextBox 6"/>
          <p:cNvSpPr txBox="1"/>
          <p:nvPr/>
        </p:nvSpPr>
        <p:spPr>
          <a:xfrm>
            <a:off x="6477002" y="4101246"/>
            <a:ext cx="2259496" cy="152926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lang="en-US" sz="1800" b="0" dirty="0"/>
              <a:t>Organization</a:t>
            </a:r>
          </a:p>
          <a:p>
            <a:pPr marL="0" marR="0" indent="0" algn="ctr" defTabSz="821531"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sym typeface="Helvetica Neue"/>
            </a:endParaRPr>
          </a:p>
          <a:p>
            <a:pPr marL="0" marR="0" indent="0" algn="ctr" defTabSz="821531" rtl="0" fontAlgn="auto" latinLnBrk="0" hangingPunct="0">
              <a:lnSpc>
                <a:spcPct val="100000"/>
              </a:lnSpc>
              <a:spcBef>
                <a:spcPts val="0"/>
              </a:spcBef>
              <a:spcAft>
                <a:spcPts val="0"/>
              </a:spcAft>
              <a:buClrTx/>
              <a:buSzTx/>
              <a:buFontTx/>
              <a:buNone/>
              <a:tabLst/>
            </a:pPr>
            <a:r>
              <a:rPr lang="en-US" sz="1800" b="0" dirty="0"/>
              <a:t>Small</a:t>
            </a:r>
          </a:p>
          <a:p>
            <a:pPr marL="0" marR="0" indent="0" algn="ctr" defTabSz="821531"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sym typeface="Helvetica Neue"/>
              </a:rPr>
              <a:t>Autonomous</a:t>
            </a:r>
            <a:r>
              <a:rPr kumimoji="0" lang="en-US" sz="1800" b="0" i="0" u="none" strike="noStrike" cap="none" spc="0" normalizeH="0" dirty="0">
                <a:ln>
                  <a:noFill/>
                </a:ln>
                <a:solidFill>
                  <a:srgbClr val="000000"/>
                </a:solidFill>
                <a:effectLst/>
                <a:uFillTx/>
                <a:sym typeface="Helvetica Neue"/>
              </a:rPr>
              <a:t> </a:t>
            </a:r>
          </a:p>
          <a:p>
            <a:pPr marL="0" marR="0" indent="0" algn="ctr" defTabSz="821531" rtl="0" fontAlgn="auto" latinLnBrk="0" hangingPunct="0">
              <a:lnSpc>
                <a:spcPct val="100000"/>
              </a:lnSpc>
              <a:spcBef>
                <a:spcPts val="0"/>
              </a:spcBef>
              <a:spcAft>
                <a:spcPts val="0"/>
              </a:spcAft>
              <a:buClrTx/>
              <a:buSzTx/>
              <a:buFontTx/>
              <a:buNone/>
              <a:tabLst/>
            </a:pPr>
            <a:r>
              <a:rPr lang="en-US" sz="1800" b="0" dirty="0"/>
              <a:t>team</a:t>
            </a:r>
            <a:endParaRPr kumimoji="0" lang="en-US" sz="1800" b="0" i="0" u="none" strike="noStrike" cap="none" spc="0" normalizeH="0" baseline="0" dirty="0">
              <a:ln>
                <a:noFill/>
              </a:ln>
              <a:solidFill>
                <a:srgbClr val="000000"/>
              </a:solidFill>
              <a:effectLst/>
              <a:uFillTx/>
              <a:sym typeface="Helvetica Neue"/>
            </a:endParaRPr>
          </a:p>
        </p:txBody>
      </p:sp>
      <p:pic>
        <p:nvPicPr>
          <p:cNvPr id="8" name="Picture 7"/>
          <p:cNvPicPr>
            <a:picLocks noChangeAspect="1"/>
          </p:cNvPicPr>
          <p:nvPr/>
        </p:nvPicPr>
        <p:blipFill>
          <a:blip r:embed="rId2"/>
          <a:stretch>
            <a:fillRect/>
          </a:stretch>
        </p:blipFill>
        <p:spPr>
          <a:xfrm>
            <a:off x="10876606" y="5961398"/>
            <a:ext cx="1308188" cy="796241"/>
          </a:xfrm>
          <a:prstGeom prst="rect">
            <a:avLst/>
          </a:prstGeom>
        </p:spPr>
      </p:pic>
    </p:spTree>
    <p:extLst>
      <p:ext uri="{BB962C8B-B14F-4D97-AF65-F5344CB8AC3E}">
        <p14:creationId xmlns:p14="http://schemas.microsoft.com/office/powerpoint/2010/main" val="493577261"/>
      </p:ext>
    </p:extLst>
  </p:cSld>
  <p:clrMapOvr>
    <a:masterClrMapping/>
  </p:clrMapOvr>
  <p:transition spd="med"/>
</p:sld>
</file>

<file path=ppt/theme/theme1.xml><?xml version="1.0" encoding="utf-8"?>
<a:theme xmlns:a="http://schemas.openxmlformats.org/drawingml/2006/main" name="White">
  <a:themeElements>
    <a:clrScheme name="Custom 4">
      <a:dk1>
        <a:srgbClr val="000000"/>
      </a:dk1>
      <a:lt1>
        <a:srgbClr val="FFFFFF"/>
      </a:lt1>
      <a:dk2>
        <a:srgbClr val="5E5E5E"/>
      </a:dk2>
      <a:lt2>
        <a:srgbClr val="D6D5D5"/>
      </a:lt2>
      <a:accent1>
        <a:srgbClr val="2954A1"/>
      </a:accent1>
      <a:accent2>
        <a:srgbClr val="2954A1"/>
      </a:accent2>
      <a:accent3>
        <a:srgbClr val="1C3664"/>
      </a:accent3>
      <a:accent4>
        <a:srgbClr val="EF3B39"/>
      </a:accent4>
      <a:accent5>
        <a:srgbClr val="FFCD34"/>
      </a:accent5>
      <a:accent6>
        <a:srgbClr val="4BBFA6"/>
      </a:accent6>
      <a:hlink>
        <a:srgbClr val="4BBFA6"/>
      </a:hlink>
      <a:folHlink>
        <a:srgbClr val="4BBFA6"/>
      </a:folHlink>
    </a:clrScheme>
    <a:fontScheme name="White">
      <a:majorFont>
        <a:latin typeface="Impact"/>
        <a:ea typeface="Impact"/>
        <a:cs typeface="Impact"/>
      </a:majorFont>
      <a:minorFont>
        <a:latin typeface="Impact"/>
        <a:ea typeface="Impact"/>
        <a:cs typeface="Impac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71437" tIns="71437" rIns="71437" bIns="71437"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Impact"/>
        <a:ea typeface="Impact"/>
        <a:cs typeface="Impact"/>
      </a:majorFont>
      <a:minorFont>
        <a:latin typeface="Impact"/>
        <a:ea typeface="Impact"/>
        <a:cs typeface="Impac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71437" tIns="71437" rIns="71437" bIns="71437"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7465</TotalTime>
  <Words>1666</Words>
  <Application>Microsoft Macintosh PowerPoint</Application>
  <PresentationFormat>Widescreen</PresentationFormat>
  <Paragraphs>375</Paragraphs>
  <Slides>82</Slides>
  <Notes>14</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82</vt:i4>
      </vt:variant>
    </vt:vector>
  </HeadingPairs>
  <TitlesOfParts>
    <vt:vector size="94" baseType="lpstr">
      <vt:lpstr>Arial</vt:lpstr>
      <vt:lpstr>Consolas</vt:lpstr>
      <vt:lpstr>Helvetica</vt:lpstr>
      <vt:lpstr>Helvetica Neue</vt:lpstr>
      <vt:lpstr>Helvetica Neue Light</vt:lpstr>
      <vt:lpstr>Helvetica Neue Medium</vt:lpstr>
      <vt:lpstr>Impact</vt:lpstr>
      <vt:lpstr>Lato Light</vt:lpstr>
      <vt:lpstr>Museo For Dell</vt:lpstr>
      <vt:lpstr>Museo Sans For Dell</vt:lpstr>
      <vt:lpstr>Wingdings</vt:lpstr>
      <vt:lpstr>White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Raina, Ajeet</dc:creator>
  <cp:lastModifiedBy>Microsoft Office User</cp:lastModifiedBy>
  <cp:revision>258</cp:revision>
  <dcterms:modified xsi:type="dcterms:W3CDTF">2019-09-08T18:48:29Z</dcterms:modified>
</cp:coreProperties>
</file>